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8" r:id="rId3"/>
    <p:sldId id="261" r:id="rId4"/>
    <p:sldId id="273" r:id="rId5"/>
    <p:sldId id="259" r:id="rId6"/>
    <p:sldId id="263" r:id="rId7"/>
    <p:sldId id="260" r:id="rId8"/>
    <p:sldId id="264" r:id="rId9"/>
    <p:sldId id="257" r:id="rId10"/>
    <p:sldId id="274" r:id="rId11"/>
    <p:sldId id="262" r:id="rId12"/>
    <p:sldId id="272" r:id="rId13"/>
    <p:sldId id="266" r:id="rId14"/>
    <p:sldId id="267" r:id="rId15"/>
    <p:sldId id="275" r:id="rId16"/>
    <p:sldId id="265" r:id="rId17"/>
    <p:sldId id="258" r:id="rId18"/>
    <p:sldId id="276" r:id="rId19"/>
    <p:sldId id="269" r:id="rId20"/>
    <p:sldId id="282"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649" autoAdjust="0"/>
    <p:restoredTop sz="78863" autoAdjust="0"/>
  </p:normalViewPr>
  <p:slideViewPr>
    <p:cSldViewPr>
      <p:cViewPr varScale="1">
        <p:scale>
          <a:sx n="76" d="100"/>
          <a:sy n="76" d="100"/>
        </p:scale>
        <p:origin x="1690"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8A267-DAD4-4DA4-828B-00D42E1DC9E2}" type="datetimeFigureOut">
              <a:rPr lang="en-AU" smtClean="0"/>
              <a:t>28/04/2014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8939DE-CDC8-4395-9852-69C7D4EBD9FB}" type="slidenum">
              <a:rPr lang="en-AU" smtClean="0"/>
              <a:t>‹#›</a:t>
            </a:fld>
            <a:endParaRPr lang="en-AU"/>
          </a:p>
        </p:txBody>
      </p:sp>
    </p:spTree>
    <p:extLst>
      <p:ext uri="{BB962C8B-B14F-4D97-AF65-F5344CB8AC3E}">
        <p14:creationId xmlns:p14="http://schemas.microsoft.com/office/powerpoint/2010/main" val="151980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whaleshark.or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talentsearch.ted.com/video/Brad-Norman-A-deep-dive-into-th"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bc.net.au/lateline/content/2012/s3488350.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1</a:t>
            </a:fld>
            <a:endParaRPr lang="en-AU"/>
          </a:p>
        </p:txBody>
      </p:sp>
    </p:spTree>
    <p:extLst>
      <p:ext uri="{BB962C8B-B14F-4D97-AF65-F5344CB8AC3E}">
        <p14:creationId xmlns:p14="http://schemas.microsoft.com/office/powerpoint/2010/main" val="52483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10</a:t>
            </a:fld>
            <a:endParaRPr lang="en-AU"/>
          </a:p>
        </p:txBody>
      </p:sp>
    </p:spTree>
    <p:extLst>
      <p:ext uri="{BB962C8B-B14F-4D97-AF65-F5344CB8AC3E}">
        <p14:creationId xmlns:p14="http://schemas.microsoft.com/office/powerpoint/2010/main" val="2916834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 whale</a:t>
            </a:r>
            <a:r>
              <a:rPr lang="en-AU" baseline="0" dirty="0" smtClean="0"/>
              <a:t> shark and they are no dangerous they have no teeth </a:t>
            </a:r>
            <a:r>
              <a:rPr lang="en-AU" dirty="0" smtClean="0">
                <a:hlinkClick r:id="rId3"/>
              </a:rPr>
              <a:t>http://www.whaleshark.org/</a:t>
            </a:r>
            <a:r>
              <a:rPr lang="en-AU" dirty="0" smtClean="0"/>
              <a:t> see this site for more details and also there is a great TED talk </a:t>
            </a:r>
            <a:r>
              <a:rPr lang="en-AU" dirty="0" smtClean="0">
                <a:hlinkClick r:id="rId4"/>
              </a:rPr>
              <a:t>http://talentsearch.ted.com/video/Brad-Norman-A-deep-dive-into-th</a:t>
            </a:r>
            <a:r>
              <a:rPr lang="en-AU" dirty="0" smtClean="0"/>
              <a:t>.</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11</a:t>
            </a:fld>
            <a:endParaRPr lang="en-AU"/>
          </a:p>
        </p:txBody>
      </p:sp>
    </p:spTree>
    <p:extLst>
      <p:ext uri="{BB962C8B-B14F-4D97-AF65-F5344CB8AC3E}">
        <p14:creationId xmlns:p14="http://schemas.microsoft.com/office/powerpoint/2010/main" val="1412322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how do</a:t>
            </a:r>
            <a:r>
              <a:rPr lang="en-AU" baseline="0" dirty="0" smtClean="0"/>
              <a:t> we find ‘reliable’ data can we look to any information that we just </a:t>
            </a:r>
            <a:r>
              <a:rPr lang="en-AU" baseline="0" dirty="0" err="1" smtClean="0"/>
              <a:t>google</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12</a:t>
            </a:fld>
            <a:endParaRPr lang="en-AU"/>
          </a:p>
        </p:txBody>
      </p:sp>
    </p:spTree>
    <p:extLst>
      <p:ext uri="{BB962C8B-B14F-4D97-AF65-F5344CB8AC3E}">
        <p14:creationId xmlns:p14="http://schemas.microsoft.com/office/powerpoint/2010/main" val="3948505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14</a:t>
            </a:fld>
            <a:endParaRPr lang="en-AU"/>
          </a:p>
        </p:txBody>
      </p:sp>
    </p:spTree>
    <p:extLst>
      <p:ext uri="{BB962C8B-B14F-4D97-AF65-F5344CB8AC3E}">
        <p14:creationId xmlns:p14="http://schemas.microsoft.com/office/powerpoint/2010/main" val="4266161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Obviously some data as not reliable and is a little ridiculous, but how</a:t>
            </a:r>
            <a:r>
              <a:rPr lang="en-AU" baseline="0" dirty="0" smtClean="0"/>
              <a:t> will children know this? We need to know where to find reliable information and to be able to critique websites and the information offered….to be more scientifically literate </a:t>
            </a:r>
            <a:r>
              <a:rPr lang="en-AU" dirty="0" smtClean="0"/>
              <a:t> </a:t>
            </a:r>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15</a:t>
            </a:fld>
            <a:endParaRPr lang="en-AU"/>
          </a:p>
        </p:txBody>
      </p:sp>
    </p:spTree>
    <p:extLst>
      <p:ext uri="{BB962C8B-B14F-4D97-AF65-F5344CB8AC3E}">
        <p14:creationId xmlns:p14="http://schemas.microsoft.com/office/powerpoint/2010/main" val="2228207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hlinkClick r:id="rId3"/>
              </a:rPr>
              <a:t>http://www.abc.net.au/lateline/content/2012/s3488350.htm</a:t>
            </a:r>
            <a:r>
              <a:rPr lang="en-AU" dirty="0" smtClean="0"/>
              <a:t> this video starts</a:t>
            </a:r>
            <a:r>
              <a:rPr lang="en-AU" baseline="0" dirty="0" smtClean="0"/>
              <a:t> to consider the data that is available. </a:t>
            </a:r>
            <a:endParaRPr lang="en-AU" dirty="0" smtClean="0"/>
          </a:p>
          <a:p>
            <a:r>
              <a:rPr lang="en-AU" dirty="0" smtClean="0"/>
              <a:t> </a:t>
            </a:r>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16</a:t>
            </a:fld>
            <a:endParaRPr lang="en-AU"/>
          </a:p>
        </p:txBody>
      </p:sp>
    </p:spTree>
    <p:extLst>
      <p:ext uri="{BB962C8B-B14F-4D97-AF65-F5344CB8AC3E}">
        <p14:creationId xmlns:p14="http://schemas.microsoft.com/office/powerpoint/2010/main" val="3485395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here is just</a:t>
            </a:r>
            <a:r>
              <a:rPr lang="en-AU" baseline="0" dirty="0" smtClean="0"/>
              <a:t> one problem that can form the basis of your investigation. What is it that you want to know about the world. You don’t need to concentrate on the marine environment you can consider any environmental issue, problem or question. </a:t>
            </a:r>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18</a:t>
            </a:fld>
            <a:endParaRPr lang="en-AU"/>
          </a:p>
        </p:txBody>
      </p:sp>
    </p:spTree>
    <p:extLst>
      <p:ext uri="{BB962C8B-B14F-4D97-AF65-F5344CB8AC3E}">
        <p14:creationId xmlns:p14="http://schemas.microsoft.com/office/powerpoint/2010/main" val="309878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apologise</a:t>
            </a:r>
            <a:r>
              <a:rPr lang="en-AU" baseline="0" dirty="0" smtClean="0"/>
              <a:t> in advance for any and all problems as this is a brand new unit it will have teething problems and so we hope that you will email us with any problems you encounter and we endeavour to fix any and all problems as soon as we can. Please be patient and thank you in advance </a:t>
            </a:r>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20</a:t>
            </a:fld>
            <a:endParaRPr lang="en-AU"/>
          </a:p>
        </p:txBody>
      </p:sp>
    </p:spTree>
    <p:extLst>
      <p:ext uri="{BB962C8B-B14F-4D97-AF65-F5344CB8AC3E}">
        <p14:creationId xmlns:p14="http://schemas.microsoft.com/office/powerpoint/2010/main" val="352536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Remember that shark attacks are only a very </a:t>
            </a:r>
            <a:r>
              <a:rPr lang="en-AU" dirty="0" err="1" smtClean="0"/>
              <a:t>very</a:t>
            </a:r>
            <a:r>
              <a:rPr lang="en-AU" dirty="0" smtClean="0"/>
              <a:t> small proportion of deaths in Australia</a:t>
            </a:r>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2</a:t>
            </a:fld>
            <a:endParaRPr lang="en-AU"/>
          </a:p>
        </p:txBody>
      </p:sp>
    </p:spTree>
    <p:extLst>
      <p:ext uri="{BB962C8B-B14F-4D97-AF65-F5344CB8AC3E}">
        <p14:creationId xmlns:p14="http://schemas.microsoft.com/office/powerpoint/2010/main" val="317229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want to consider</a:t>
            </a:r>
            <a:r>
              <a:rPr lang="en-AU" baseline="0" dirty="0" smtClean="0"/>
              <a:t> a recent science focused story in the media, and this is a little controversial. We are seeking to get the students to consider the statements that are made in the media and question comments. </a:t>
            </a:r>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3</a:t>
            </a:fld>
            <a:endParaRPr lang="en-AU"/>
          </a:p>
        </p:txBody>
      </p:sp>
    </p:spTree>
    <p:extLst>
      <p:ext uri="{BB962C8B-B14F-4D97-AF65-F5344CB8AC3E}">
        <p14:creationId xmlns:p14="http://schemas.microsoft.com/office/powerpoint/2010/main" val="3616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Taking this idea further,</a:t>
            </a:r>
            <a:r>
              <a:rPr lang="en-AU" baseline="0" dirty="0" smtClean="0"/>
              <a:t> we are concerned as Australians in the hot weather that we can no longer take to the water for a cooling dip without considering the risk of a shark attack and so there are plenty of alternatives that have come on to the market often at a large cost.</a:t>
            </a:r>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4</a:t>
            </a:fld>
            <a:endParaRPr lang="en-AU"/>
          </a:p>
        </p:txBody>
      </p:sp>
    </p:spTree>
    <p:extLst>
      <p:ext uri="{BB962C8B-B14F-4D97-AF65-F5344CB8AC3E}">
        <p14:creationId xmlns:p14="http://schemas.microsoft.com/office/powerpoint/2010/main" val="340236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smtClean="0">
                <a:solidFill>
                  <a:schemeClr val="tx1"/>
                </a:solidFill>
                <a:effectLst/>
                <a:latin typeface="+mn-lt"/>
                <a:ea typeface="+mn-ea"/>
                <a:cs typeface="+mn-cs"/>
              </a:rPr>
              <a:t>AUSTRALIAN shark expert Valerie Taylor wore a chain link body suit over her wetsuit to protect herself while filming feared ocean predators.</a:t>
            </a:r>
          </a:p>
          <a:p>
            <a:r>
              <a:rPr lang="en-AU" sz="1200" b="0" i="0" kern="1200" dirty="0" smtClean="0">
                <a:solidFill>
                  <a:schemeClr val="tx1"/>
                </a:solidFill>
                <a:effectLst/>
                <a:latin typeface="+mn-lt"/>
                <a:ea typeface="+mn-ea"/>
                <a:cs typeface="+mn-cs"/>
              </a:rPr>
              <a:t>Now, an Aussie company has invented wetsuits which, it claims, are a breakthrough in protecting surfers, swimmers and divers from sharks.</a:t>
            </a:r>
          </a:p>
          <a:p>
            <a:r>
              <a:rPr lang="en-AU" sz="1200" b="0" i="0" kern="1200" dirty="0" smtClean="0">
                <a:solidFill>
                  <a:schemeClr val="tx1"/>
                </a:solidFill>
                <a:effectLst/>
                <a:latin typeface="+mn-lt"/>
                <a:ea typeface="+mn-ea"/>
                <a:cs typeface="+mn-cs"/>
              </a:rPr>
              <a:t>Previous anti-shark devices - like the Shark Shield - rely on electrical impulses to ward off sharks. But West Australian-based company Shark Mitigation Systems says its combination of colours and patterns on the wetsuits "disrupt the visual perception of sharks".</a:t>
            </a:r>
          </a:p>
          <a:p>
            <a:r>
              <a:rPr lang="en-AU" sz="1200" b="0" i="0" kern="1200" dirty="0" smtClean="0">
                <a:solidFill>
                  <a:schemeClr val="tx1"/>
                </a:solidFill>
                <a:effectLst/>
                <a:latin typeface="+mn-lt"/>
                <a:ea typeface="+mn-ea"/>
                <a:cs typeface="+mn-cs"/>
              </a:rPr>
              <a:t>The patterns and colours have also been printed on stickers that can be fitted to the bottom of surfboards.</a:t>
            </a:r>
          </a:p>
          <a:p>
            <a:r>
              <a:rPr lang="en-AU" sz="1200" b="0" i="0" kern="1200" dirty="0" smtClean="0">
                <a:solidFill>
                  <a:schemeClr val="tx1"/>
                </a:solidFill>
                <a:effectLst/>
                <a:latin typeface="+mn-lt"/>
                <a:ea typeface="+mn-ea"/>
                <a:cs typeface="+mn-cs"/>
              </a:rPr>
              <a:t>"One design allows the wearer to effectively blend with background colours in the water, making it very difficult for a predatory shark to detect or focus," company spokesman Hamish Jolly said. "The second design makes the user appear highly visible while using disruptive colour patterns that are totally unlike normal prey."</a:t>
            </a:r>
          </a:p>
          <a:p>
            <a:r>
              <a:rPr lang="en-AU" sz="1200" b="0" i="0" kern="1200" dirty="0" smtClean="0">
                <a:solidFill>
                  <a:schemeClr val="tx1"/>
                </a:solidFill>
                <a:effectLst/>
                <a:latin typeface="+mn-lt"/>
                <a:ea typeface="+mn-ea"/>
                <a:cs typeface="+mn-cs"/>
              </a:rPr>
              <a:t>Mr Jolly said the disruptive patterned wetsuits and stickers confused sharks in the last few seconds before an attack when sharks relied on their eyes to target their prey.</a:t>
            </a:r>
          </a:p>
          <a:p>
            <a:r>
              <a:rPr lang="en-AU" sz="1200" b="0" i="0" kern="1200" dirty="0" smtClean="0">
                <a:solidFill>
                  <a:schemeClr val="tx1"/>
                </a:solidFill>
                <a:effectLst/>
                <a:latin typeface="+mn-lt"/>
                <a:ea typeface="+mn-ea"/>
                <a:cs typeface="+mn-cs"/>
              </a:rPr>
              <a:t>The designs and colours were created in a collaboration between the company and the University of Western Australia's Oceans Institute.</a:t>
            </a:r>
          </a:p>
          <a:p>
            <a:r>
              <a:rPr lang="en-AU" sz="1200" b="0" i="0" kern="1200" dirty="0" smtClean="0">
                <a:solidFill>
                  <a:schemeClr val="tx1"/>
                </a:solidFill>
                <a:effectLst/>
                <a:latin typeface="+mn-lt"/>
                <a:ea typeface="+mn-ea"/>
                <a:cs typeface="+mn-cs"/>
              </a:rPr>
              <a:t>WA was deemed "shark attack capital of the world" following five fatal shark attacks in the past 19 months. The company said the system was licensed to innovative Australian wetsuit company Radiator.</a:t>
            </a:r>
          </a:p>
          <a:p>
            <a:r>
              <a:rPr lang="en-AU" sz="1200" b="0" i="0" kern="1200" dirty="0" smtClean="0">
                <a:solidFill>
                  <a:schemeClr val="tx1"/>
                </a:solidFill>
                <a:effectLst/>
                <a:latin typeface="+mn-lt"/>
                <a:ea typeface="+mn-ea"/>
                <a:cs typeface="+mn-cs"/>
              </a:rPr>
              <a:t>"The initial results of our testing have been quite extraordinary and given us the confidence to release this range of suits," Mr Jolly said.</a:t>
            </a:r>
          </a:p>
          <a:p>
            <a:r>
              <a:rPr lang="en-AU" sz="1200" b="0" i="0" kern="1200" dirty="0" smtClean="0">
                <a:solidFill>
                  <a:schemeClr val="tx1"/>
                </a:solidFill>
                <a:effectLst/>
                <a:latin typeface="+mn-lt"/>
                <a:ea typeface="+mn-ea"/>
                <a:cs typeface="+mn-cs"/>
              </a:rPr>
              <a:t>"However, we envisage testing will be ongoing over many years. We can't say our suits are a failsafe protection against attack but we believe they certainly can assist."</a:t>
            </a:r>
          </a:p>
          <a:p>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5</a:t>
            </a:fld>
            <a:endParaRPr lang="en-AU"/>
          </a:p>
        </p:txBody>
      </p:sp>
    </p:spTree>
    <p:extLst>
      <p:ext uri="{BB962C8B-B14F-4D97-AF65-F5344CB8AC3E}">
        <p14:creationId xmlns:p14="http://schemas.microsoft.com/office/powerpoint/2010/main" val="2163534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will the sharks still see the swimmer in the water in these</a:t>
            </a:r>
            <a:r>
              <a:rPr lang="en-AU" baseline="0" dirty="0" smtClean="0"/>
              <a:t> cool looking wetsuits? Do sharks find us using smell or do they use other senses to track their pray.</a:t>
            </a:r>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6</a:t>
            </a:fld>
            <a:endParaRPr lang="en-AU"/>
          </a:p>
        </p:txBody>
      </p:sp>
    </p:spTree>
    <p:extLst>
      <p:ext uri="{BB962C8B-B14F-4D97-AF65-F5344CB8AC3E}">
        <p14:creationId xmlns:p14="http://schemas.microsoft.com/office/powerpoint/2010/main" val="265275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With expensive devices like this one</a:t>
            </a:r>
            <a:r>
              <a:rPr lang="en-AU" baseline="0" dirty="0" smtClean="0"/>
              <a:t> – do they work??</a:t>
            </a:r>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7</a:t>
            </a:fld>
            <a:endParaRPr lang="en-AU"/>
          </a:p>
        </p:txBody>
      </p:sp>
    </p:spTree>
    <p:extLst>
      <p:ext uri="{BB962C8B-B14F-4D97-AF65-F5344CB8AC3E}">
        <p14:creationId xmlns:p14="http://schemas.microsoft.com/office/powerpoint/2010/main" val="262151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Shark Shield was invented by the South African Government through the Natal Shark Board, home to some of the </a:t>
            </a:r>
            <a:r>
              <a:rPr lang="en-AU" dirty="0" err="1" smtClean="0">
                <a:solidFill>
                  <a:srgbClr val="FF0000"/>
                </a:solidFill>
              </a:rPr>
              <a:t>sharkiest</a:t>
            </a:r>
            <a:r>
              <a:rPr lang="en-AU" dirty="0" smtClean="0"/>
              <a:t> waters in the world. It is used by the Australian Elite Military, the South African Navy the US Coast Guard and is also approved by NATO.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So they make up words ‘</a:t>
            </a:r>
            <a:r>
              <a:rPr lang="en-AU" dirty="0" err="1" smtClean="0"/>
              <a:t>sharkiest</a:t>
            </a:r>
            <a:r>
              <a:rPr lang="en-AU"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8</a:t>
            </a:fld>
            <a:endParaRPr lang="en-AU"/>
          </a:p>
        </p:txBody>
      </p:sp>
    </p:spTree>
    <p:extLst>
      <p:ext uri="{BB962C8B-B14F-4D97-AF65-F5344CB8AC3E}">
        <p14:creationId xmlns:p14="http://schemas.microsoft.com/office/powerpoint/2010/main" val="142713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Another shark repellent</a:t>
            </a:r>
            <a:r>
              <a:rPr lang="en-AU" baseline="0" dirty="0" smtClean="0"/>
              <a:t> device </a:t>
            </a:r>
            <a:endParaRPr lang="en-AU" dirty="0"/>
          </a:p>
        </p:txBody>
      </p:sp>
      <p:sp>
        <p:nvSpPr>
          <p:cNvPr id="4" name="Slide Number Placeholder 3"/>
          <p:cNvSpPr>
            <a:spLocks noGrp="1"/>
          </p:cNvSpPr>
          <p:nvPr>
            <p:ph type="sldNum" sz="quarter" idx="10"/>
          </p:nvPr>
        </p:nvSpPr>
        <p:spPr/>
        <p:txBody>
          <a:bodyPr/>
          <a:lstStyle/>
          <a:p>
            <a:fld id="{0E8939DE-CDC8-4395-9852-69C7D4EBD9FB}" type="slidenum">
              <a:rPr lang="en-AU" smtClean="0"/>
              <a:t>9</a:t>
            </a:fld>
            <a:endParaRPr lang="en-AU"/>
          </a:p>
        </p:txBody>
      </p:sp>
    </p:spTree>
    <p:extLst>
      <p:ext uri="{BB962C8B-B14F-4D97-AF65-F5344CB8AC3E}">
        <p14:creationId xmlns:p14="http://schemas.microsoft.com/office/powerpoint/2010/main" val="206830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C8D97BE-D365-4D4E-93B2-4FBF0830C537}" type="datetimeFigureOut">
              <a:rPr lang="en-AU" smtClean="0"/>
              <a:t>28/04/2014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B03280-9D34-4D1C-AAB5-ABBB9CA680C2}" type="slidenum">
              <a:rPr lang="en-AU" smtClean="0"/>
              <a:t>‹#›</a:t>
            </a:fld>
            <a:endParaRPr lang="en-AU"/>
          </a:p>
        </p:txBody>
      </p:sp>
    </p:spTree>
    <p:extLst>
      <p:ext uri="{BB962C8B-B14F-4D97-AF65-F5344CB8AC3E}">
        <p14:creationId xmlns:p14="http://schemas.microsoft.com/office/powerpoint/2010/main" val="335960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C8D97BE-D365-4D4E-93B2-4FBF0830C537}" type="datetimeFigureOut">
              <a:rPr lang="en-AU" smtClean="0"/>
              <a:t>28/04/2014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B03280-9D34-4D1C-AAB5-ABBB9CA680C2}" type="slidenum">
              <a:rPr lang="en-AU" smtClean="0"/>
              <a:t>‹#›</a:t>
            </a:fld>
            <a:endParaRPr lang="en-AU"/>
          </a:p>
        </p:txBody>
      </p:sp>
    </p:spTree>
    <p:extLst>
      <p:ext uri="{BB962C8B-B14F-4D97-AF65-F5344CB8AC3E}">
        <p14:creationId xmlns:p14="http://schemas.microsoft.com/office/powerpoint/2010/main" val="79013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C8D97BE-D365-4D4E-93B2-4FBF0830C537}" type="datetimeFigureOut">
              <a:rPr lang="en-AU" smtClean="0"/>
              <a:t>28/04/2014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B03280-9D34-4D1C-AAB5-ABBB9CA680C2}" type="slidenum">
              <a:rPr lang="en-AU" smtClean="0"/>
              <a:t>‹#›</a:t>
            </a:fld>
            <a:endParaRPr lang="en-AU"/>
          </a:p>
        </p:txBody>
      </p:sp>
    </p:spTree>
    <p:extLst>
      <p:ext uri="{BB962C8B-B14F-4D97-AF65-F5344CB8AC3E}">
        <p14:creationId xmlns:p14="http://schemas.microsoft.com/office/powerpoint/2010/main" val="349030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C8D97BE-D365-4D4E-93B2-4FBF0830C537}" type="datetimeFigureOut">
              <a:rPr lang="en-AU" smtClean="0"/>
              <a:t>28/04/2014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B03280-9D34-4D1C-AAB5-ABBB9CA680C2}" type="slidenum">
              <a:rPr lang="en-AU" smtClean="0"/>
              <a:t>‹#›</a:t>
            </a:fld>
            <a:endParaRPr lang="en-AU"/>
          </a:p>
        </p:txBody>
      </p:sp>
    </p:spTree>
    <p:extLst>
      <p:ext uri="{BB962C8B-B14F-4D97-AF65-F5344CB8AC3E}">
        <p14:creationId xmlns:p14="http://schemas.microsoft.com/office/powerpoint/2010/main" val="254144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D97BE-D365-4D4E-93B2-4FBF0830C537}" type="datetimeFigureOut">
              <a:rPr lang="en-AU" smtClean="0"/>
              <a:t>28/04/2014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B03280-9D34-4D1C-AAB5-ABBB9CA680C2}" type="slidenum">
              <a:rPr lang="en-AU" smtClean="0"/>
              <a:t>‹#›</a:t>
            </a:fld>
            <a:endParaRPr lang="en-AU"/>
          </a:p>
        </p:txBody>
      </p:sp>
    </p:spTree>
    <p:extLst>
      <p:ext uri="{BB962C8B-B14F-4D97-AF65-F5344CB8AC3E}">
        <p14:creationId xmlns:p14="http://schemas.microsoft.com/office/powerpoint/2010/main" val="218249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C8D97BE-D365-4D4E-93B2-4FBF0830C537}" type="datetimeFigureOut">
              <a:rPr lang="en-AU" smtClean="0"/>
              <a:t>28/04/2014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B03280-9D34-4D1C-AAB5-ABBB9CA680C2}" type="slidenum">
              <a:rPr lang="en-AU" smtClean="0"/>
              <a:t>‹#›</a:t>
            </a:fld>
            <a:endParaRPr lang="en-AU"/>
          </a:p>
        </p:txBody>
      </p:sp>
    </p:spTree>
    <p:extLst>
      <p:ext uri="{BB962C8B-B14F-4D97-AF65-F5344CB8AC3E}">
        <p14:creationId xmlns:p14="http://schemas.microsoft.com/office/powerpoint/2010/main" val="385747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C8D97BE-D365-4D4E-93B2-4FBF0830C537}" type="datetimeFigureOut">
              <a:rPr lang="en-AU" smtClean="0"/>
              <a:t>28/04/2014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EB03280-9D34-4D1C-AAB5-ABBB9CA680C2}" type="slidenum">
              <a:rPr lang="en-AU" smtClean="0"/>
              <a:t>‹#›</a:t>
            </a:fld>
            <a:endParaRPr lang="en-AU"/>
          </a:p>
        </p:txBody>
      </p:sp>
    </p:spTree>
    <p:extLst>
      <p:ext uri="{BB962C8B-B14F-4D97-AF65-F5344CB8AC3E}">
        <p14:creationId xmlns:p14="http://schemas.microsoft.com/office/powerpoint/2010/main" val="385608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C8D97BE-D365-4D4E-93B2-4FBF0830C537}" type="datetimeFigureOut">
              <a:rPr lang="en-AU" smtClean="0"/>
              <a:t>28/04/2014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EB03280-9D34-4D1C-AAB5-ABBB9CA680C2}" type="slidenum">
              <a:rPr lang="en-AU" smtClean="0"/>
              <a:t>‹#›</a:t>
            </a:fld>
            <a:endParaRPr lang="en-AU"/>
          </a:p>
        </p:txBody>
      </p:sp>
    </p:spTree>
    <p:extLst>
      <p:ext uri="{BB962C8B-B14F-4D97-AF65-F5344CB8AC3E}">
        <p14:creationId xmlns:p14="http://schemas.microsoft.com/office/powerpoint/2010/main" val="259797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D97BE-D365-4D4E-93B2-4FBF0830C537}" type="datetimeFigureOut">
              <a:rPr lang="en-AU" smtClean="0"/>
              <a:t>28/04/2014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EB03280-9D34-4D1C-AAB5-ABBB9CA680C2}" type="slidenum">
              <a:rPr lang="en-AU" smtClean="0"/>
              <a:t>‹#›</a:t>
            </a:fld>
            <a:endParaRPr lang="en-AU"/>
          </a:p>
        </p:txBody>
      </p:sp>
    </p:spTree>
    <p:extLst>
      <p:ext uri="{BB962C8B-B14F-4D97-AF65-F5344CB8AC3E}">
        <p14:creationId xmlns:p14="http://schemas.microsoft.com/office/powerpoint/2010/main" val="140296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D97BE-D365-4D4E-93B2-4FBF0830C537}" type="datetimeFigureOut">
              <a:rPr lang="en-AU" smtClean="0"/>
              <a:t>28/04/2014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B03280-9D34-4D1C-AAB5-ABBB9CA680C2}" type="slidenum">
              <a:rPr lang="en-AU" smtClean="0"/>
              <a:t>‹#›</a:t>
            </a:fld>
            <a:endParaRPr lang="en-AU"/>
          </a:p>
        </p:txBody>
      </p:sp>
    </p:spTree>
    <p:extLst>
      <p:ext uri="{BB962C8B-B14F-4D97-AF65-F5344CB8AC3E}">
        <p14:creationId xmlns:p14="http://schemas.microsoft.com/office/powerpoint/2010/main" val="13939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D97BE-D365-4D4E-93B2-4FBF0830C537}" type="datetimeFigureOut">
              <a:rPr lang="en-AU" smtClean="0"/>
              <a:t>28/04/2014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B03280-9D34-4D1C-AAB5-ABBB9CA680C2}" type="slidenum">
              <a:rPr lang="en-AU" smtClean="0"/>
              <a:t>‹#›</a:t>
            </a:fld>
            <a:endParaRPr lang="en-AU"/>
          </a:p>
        </p:txBody>
      </p:sp>
    </p:spTree>
    <p:extLst>
      <p:ext uri="{BB962C8B-B14F-4D97-AF65-F5344CB8AC3E}">
        <p14:creationId xmlns:p14="http://schemas.microsoft.com/office/powerpoint/2010/main" val="411269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D97BE-D365-4D4E-93B2-4FBF0830C537}" type="datetimeFigureOut">
              <a:rPr lang="en-AU" smtClean="0"/>
              <a:t>28/04/2014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03280-9D34-4D1C-AAB5-ABBB9CA680C2}" type="slidenum">
              <a:rPr lang="en-AU" smtClean="0"/>
              <a:t>‹#›</a:t>
            </a:fld>
            <a:endParaRPr lang="en-AU"/>
          </a:p>
        </p:txBody>
      </p:sp>
    </p:spTree>
    <p:extLst>
      <p:ext uri="{BB962C8B-B14F-4D97-AF65-F5344CB8AC3E}">
        <p14:creationId xmlns:p14="http://schemas.microsoft.com/office/powerpoint/2010/main" val="1981477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youtube.com/watch?v=iwsqFR5bh6Q"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iwsqFR5bh6Q"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abc.net.au/lateline/content/2012/s3488350.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dailytelegraph.com.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www.sharkprotection.com.a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a:p>
        </p:txBody>
      </p:sp>
      <p:pic>
        <p:nvPicPr>
          <p:cNvPr id="4098" name="Picture 2" descr="C:\Users\225912k\Desktop\article-1248739-08274651000005DC-740_964x5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821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Jawsthem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28384" y="6021288"/>
            <a:ext cx="609600" cy="609600"/>
          </a:xfrm>
          <a:prstGeom prst="rect">
            <a:avLst/>
          </a:prstGeom>
        </p:spPr>
      </p:pic>
      <p:pic>
        <p:nvPicPr>
          <p:cNvPr id="1026" name="Picture 2" descr="C:\Users\225912k\Desktop\images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1175373" y="-111647"/>
            <a:ext cx="6721243" cy="698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68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77288"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a:p>
        </p:txBody>
      </p:sp>
      <p:pic>
        <p:nvPicPr>
          <p:cNvPr id="4098" name="Picture 2" descr="C:\Users\225912k\Desktop\article-1248739-08274651000005DC-740_964x576.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821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3583" y="1484784"/>
            <a:ext cx="8686993" cy="3970318"/>
          </a:xfrm>
          <a:prstGeom prst="rect">
            <a:avLst/>
          </a:prstGeom>
          <a:noFill/>
        </p:spPr>
        <p:txBody>
          <a:bodyPr wrap="none" rtlCol="0">
            <a:spAutoFit/>
          </a:bodyPr>
          <a:lstStyle/>
          <a:p>
            <a:r>
              <a:rPr lang="en-AU" sz="3600" dirty="0" smtClean="0">
                <a:latin typeface="Comic Sans MS" pitchFamily="66" charset="0"/>
              </a:rPr>
              <a:t>How do we know that this works? </a:t>
            </a:r>
          </a:p>
          <a:p>
            <a:endParaRPr lang="en-AU" sz="3600" dirty="0">
              <a:latin typeface="Comic Sans MS" pitchFamily="66" charset="0"/>
            </a:endParaRPr>
          </a:p>
          <a:p>
            <a:r>
              <a:rPr lang="en-AU" sz="3600" dirty="0" smtClean="0">
                <a:latin typeface="Comic Sans MS" pitchFamily="66" charset="0"/>
              </a:rPr>
              <a:t>Will it just be an expensive way to piss </a:t>
            </a:r>
          </a:p>
          <a:p>
            <a:r>
              <a:rPr lang="en-AU" sz="3600" dirty="0" smtClean="0">
                <a:latin typeface="Comic Sans MS" pitchFamily="66" charset="0"/>
              </a:rPr>
              <a:t>off a shark?</a:t>
            </a:r>
          </a:p>
          <a:p>
            <a:endParaRPr lang="en-AU" sz="3600" dirty="0">
              <a:latin typeface="Comic Sans MS" pitchFamily="66" charset="0"/>
            </a:endParaRPr>
          </a:p>
          <a:p>
            <a:r>
              <a:rPr lang="en-AU" sz="3600" dirty="0" smtClean="0">
                <a:latin typeface="Comic Sans MS" pitchFamily="66" charset="0"/>
              </a:rPr>
              <a:t>What about this dangerous shark…????</a:t>
            </a:r>
          </a:p>
          <a:p>
            <a:endParaRPr lang="en-AU" dirty="0">
              <a:latin typeface="Comic Sans MS" pitchFamily="66" charset="0"/>
            </a:endParaRPr>
          </a:p>
          <a:p>
            <a:endParaRPr lang="en-AU" dirty="0">
              <a:latin typeface="Comic Sans MS" pitchFamily="66" charset="0"/>
            </a:endParaRPr>
          </a:p>
        </p:txBody>
      </p:sp>
    </p:spTree>
    <p:extLst>
      <p:ext uri="{BB962C8B-B14F-4D97-AF65-F5344CB8AC3E}">
        <p14:creationId xmlns:p14="http://schemas.microsoft.com/office/powerpoint/2010/main" val="920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AU" dirty="0"/>
          </a:p>
        </p:txBody>
      </p:sp>
      <p:pic>
        <p:nvPicPr>
          <p:cNvPr id="8194" name="Picture 2" descr="C:\Users\225912k\Desktop\shrk-whale-shark-iotc-776-lw.jpg"/>
          <p:cNvPicPr>
            <a:picLocks noChangeAspect="1" noChangeArrowheads="1"/>
          </p:cNvPicPr>
          <p:nvPr/>
        </p:nvPicPr>
        <p:blipFill rotWithShape="1">
          <a:blip r:embed="rId3">
            <a:extLst>
              <a:ext uri="{28A0092B-C50C-407E-A947-70E740481C1C}">
                <a14:useLocalDpi xmlns:a14="http://schemas.microsoft.com/office/drawing/2010/main" val="0"/>
              </a:ext>
            </a:extLst>
          </a:blip>
          <a:srcRect b="5726"/>
          <a:stretch/>
        </p:blipFill>
        <p:spPr bwMode="auto">
          <a:xfrm>
            <a:off x="395536" y="476672"/>
            <a:ext cx="8559526" cy="596277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225912k\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772816"/>
            <a:ext cx="7660796"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74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a:p>
        </p:txBody>
      </p:sp>
      <p:pic>
        <p:nvPicPr>
          <p:cNvPr id="4098" name="Picture 2" descr="C:\Users\225912k\Desktop\article-1248739-08274651000005DC-740_964x576.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821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2120389"/>
            <a:ext cx="9153214" cy="2862322"/>
          </a:xfrm>
          <a:prstGeom prst="rect">
            <a:avLst/>
          </a:prstGeom>
          <a:noFill/>
        </p:spPr>
        <p:txBody>
          <a:bodyPr wrap="square" rtlCol="0">
            <a:spAutoFit/>
          </a:bodyPr>
          <a:lstStyle/>
          <a:p>
            <a:r>
              <a:rPr lang="en-AU" sz="3600" dirty="0" smtClean="0">
                <a:latin typeface="Comic Sans MS" pitchFamily="66" charset="0"/>
              </a:rPr>
              <a:t>So the whale shark is harmless! </a:t>
            </a:r>
          </a:p>
          <a:p>
            <a:endParaRPr lang="en-AU" sz="3600" dirty="0">
              <a:latin typeface="Comic Sans MS" pitchFamily="66" charset="0"/>
            </a:endParaRPr>
          </a:p>
          <a:p>
            <a:r>
              <a:rPr lang="en-AU" sz="3600" dirty="0" smtClean="0">
                <a:latin typeface="Comic Sans MS" pitchFamily="66" charset="0"/>
              </a:rPr>
              <a:t>Can we look to Hollywood for our stories? </a:t>
            </a:r>
          </a:p>
          <a:p>
            <a:endParaRPr lang="en-AU" sz="3600" dirty="0">
              <a:latin typeface="Comic Sans MS" pitchFamily="66" charset="0"/>
            </a:endParaRPr>
          </a:p>
          <a:p>
            <a:endParaRPr lang="en-AU" dirty="0">
              <a:latin typeface="Comic Sans MS" pitchFamily="66" charset="0"/>
            </a:endParaRPr>
          </a:p>
          <a:p>
            <a:endParaRPr lang="en-AU" dirty="0">
              <a:latin typeface="Comic Sans MS" pitchFamily="66" charset="0"/>
            </a:endParaRPr>
          </a:p>
        </p:txBody>
      </p:sp>
    </p:spTree>
    <p:extLst>
      <p:ext uri="{BB962C8B-B14F-4D97-AF65-F5344CB8AC3E}">
        <p14:creationId xmlns:p14="http://schemas.microsoft.com/office/powerpoint/2010/main" val="275005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Stories???</a:t>
            </a:r>
            <a:endParaRPr lang="en-AU" dirty="0"/>
          </a:p>
        </p:txBody>
      </p:sp>
      <p:sp>
        <p:nvSpPr>
          <p:cNvPr id="3" name="Content Placeholder 2"/>
          <p:cNvSpPr>
            <a:spLocks noGrp="1"/>
          </p:cNvSpPr>
          <p:nvPr>
            <p:ph idx="1"/>
          </p:nvPr>
        </p:nvSpPr>
        <p:spPr/>
        <p:txBody>
          <a:bodyPr/>
          <a:lstStyle/>
          <a:p>
            <a:endParaRPr lang="en-AU" dirty="0"/>
          </a:p>
        </p:txBody>
      </p:sp>
      <p:sp>
        <p:nvSpPr>
          <p:cNvPr id="4" name="Rectangle 3"/>
          <p:cNvSpPr/>
          <p:nvPr/>
        </p:nvSpPr>
        <p:spPr>
          <a:xfrm>
            <a:off x="4283968" y="5877272"/>
            <a:ext cx="4572000" cy="646331"/>
          </a:xfrm>
          <a:prstGeom prst="rect">
            <a:avLst/>
          </a:prstGeom>
        </p:spPr>
        <p:txBody>
          <a:bodyPr>
            <a:spAutoFit/>
          </a:bodyPr>
          <a:lstStyle/>
          <a:p>
            <a:r>
              <a:rPr lang="en-AU" dirty="0" smtClean="0">
                <a:hlinkClick r:id="rId2"/>
              </a:rPr>
              <a:t>http://www.youtube.com/watch?v=iwsqFR5bh6Q</a:t>
            </a:r>
            <a:endParaRPr lang="en-AU" dirty="0"/>
          </a:p>
        </p:txBody>
      </p:sp>
      <p:pic>
        <p:nvPicPr>
          <p:cNvPr id="10242" name="Picture 2" descr="C:\Users\225912k\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396364"/>
            <a:ext cx="6925503" cy="460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82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225912k\Desktop\images (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76672"/>
            <a:ext cx="8229486"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766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a:p>
        </p:txBody>
      </p:sp>
      <p:pic>
        <p:nvPicPr>
          <p:cNvPr id="4098" name="Picture 2" descr="C:\Users\225912k\Desktop\article-1248739-08274651000005DC-740_964x576.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821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764704"/>
            <a:ext cx="7776864" cy="3416320"/>
          </a:xfrm>
          <a:prstGeom prst="rect">
            <a:avLst/>
          </a:prstGeom>
          <a:noFill/>
        </p:spPr>
        <p:txBody>
          <a:bodyPr wrap="square" rtlCol="0">
            <a:spAutoFit/>
          </a:bodyPr>
          <a:lstStyle/>
          <a:p>
            <a:r>
              <a:rPr lang="en-AU" sz="3600" dirty="0" smtClean="0">
                <a:latin typeface="Comic Sans MS" pitchFamily="66" charset="0"/>
              </a:rPr>
              <a:t>What about research? </a:t>
            </a:r>
          </a:p>
          <a:p>
            <a:endParaRPr lang="en-AU" sz="3600" dirty="0">
              <a:latin typeface="Comic Sans MS" pitchFamily="66" charset="0"/>
            </a:endParaRPr>
          </a:p>
          <a:p>
            <a:r>
              <a:rPr lang="en-AU" sz="3600" dirty="0" smtClean="0">
                <a:latin typeface="Comic Sans MS" pitchFamily="66" charset="0"/>
              </a:rPr>
              <a:t>What do we want to know?</a:t>
            </a:r>
          </a:p>
          <a:p>
            <a:endParaRPr lang="en-AU" sz="3600" dirty="0">
              <a:latin typeface="Comic Sans MS" pitchFamily="66" charset="0"/>
            </a:endParaRPr>
          </a:p>
          <a:p>
            <a:r>
              <a:rPr lang="en-AU" sz="3600" dirty="0" smtClean="0">
                <a:latin typeface="Comic Sans MS" pitchFamily="66" charset="0"/>
              </a:rPr>
              <a:t>How can we find out?</a:t>
            </a:r>
          </a:p>
          <a:p>
            <a:endParaRPr lang="en-AU" dirty="0">
              <a:latin typeface="Comic Sans MS" pitchFamily="66" charset="0"/>
            </a:endParaRPr>
          </a:p>
          <a:p>
            <a:endParaRPr lang="en-AU" dirty="0">
              <a:latin typeface="Comic Sans MS" pitchFamily="66" charset="0"/>
            </a:endParaRPr>
          </a:p>
        </p:txBody>
      </p:sp>
    </p:spTree>
    <p:extLst>
      <p:ext uri="{BB962C8B-B14F-4D97-AF65-F5344CB8AC3E}">
        <p14:creationId xmlns:p14="http://schemas.microsoft.com/office/powerpoint/2010/main" val="288878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Research?</a:t>
            </a:r>
            <a:endParaRPr lang="en-AU" dirty="0"/>
          </a:p>
        </p:txBody>
      </p:sp>
      <p:sp>
        <p:nvSpPr>
          <p:cNvPr id="3" name="Content Placeholder 2"/>
          <p:cNvSpPr>
            <a:spLocks noGrp="1"/>
          </p:cNvSpPr>
          <p:nvPr>
            <p:ph idx="1"/>
          </p:nvPr>
        </p:nvSpPr>
        <p:spPr>
          <a:xfrm>
            <a:off x="7621488" y="5932437"/>
            <a:ext cx="1522512" cy="896963"/>
          </a:xfrm>
        </p:spPr>
        <p:txBody>
          <a:bodyPr>
            <a:normAutofit fontScale="40000" lnSpcReduction="20000"/>
          </a:bodyPr>
          <a:lstStyle/>
          <a:p>
            <a:r>
              <a:rPr lang="en-AU" dirty="0" smtClean="0">
                <a:hlinkClick r:id="rId3"/>
              </a:rPr>
              <a:t>http://www.abc.net.au/lateline/content/2012/s3488350.htm</a:t>
            </a:r>
            <a:endParaRPr lang="en-AU" dirty="0"/>
          </a:p>
        </p:txBody>
      </p:sp>
      <p:pic>
        <p:nvPicPr>
          <p:cNvPr id="9218" name="Picture 2" descr="C:\Users\225912k\Desktop\r931303_976425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196752"/>
            <a:ext cx="696299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865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Blacklip Sh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16632"/>
            <a:ext cx="6696744" cy="222819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Figure 1: Distribution of reported commercial catch of Blacktip Shark in Australian waters, 20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1" y="2122690"/>
            <a:ext cx="6760694" cy="476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803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a:p>
        </p:txBody>
      </p:sp>
      <p:pic>
        <p:nvPicPr>
          <p:cNvPr id="4098" name="Picture 2" descr="C:\Users\225912k\Desktop\article-1248739-08274651000005DC-740_964x576.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8527" y="-4010"/>
            <a:ext cx="91821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5" y="1844824"/>
            <a:ext cx="8568951" cy="2862322"/>
          </a:xfrm>
          <a:prstGeom prst="rect">
            <a:avLst/>
          </a:prstGeom>
          <a:noFill/>
        </p:spPr>
        <p:txBody>
          <a:bodyPr wrap="square" rtlCol="0">
            <a:spAutoFit/>
          </a:bodyPr>
          <a:lstStyle/>
          <a:p>
            <a:r>
              <a:rPr lang="en-AU" sz="3600" dirty="0" smtClean="0">
                <a:latin typeface="Comic Sans MS" pitchFamily="66" charset="0"/>
              </a:rPr>
              <a:t>Is this just what sharks are designed to do?</a:t>
            </a:r>
          </a:p>
          <a:p>
            <a:endParaRPr lang="en-AU" sz="3600" dirty="0" smtClean="0">
              <a:latin typeface="Comic Sans MS" pitchFamily="66" charset="0"/>
            </a:endParaRPr>
          </a:p>
          <a:p>
            <a:endParaRPr lang="en-AU" sz="3600" dirty="0">
              <a:latin typeface="Comic Sans MS" pitchFamily="66" charset="0"/>
            </a:endParaRPr>
          </a:p>
          <a:p>
            <a:r>
              <a:rPr lang="en-AU" sz="3600" dirty="0" smtClean="0">
                <a:latin typeface="Comic Sans MS" pitchFamily="66" charset="0"/>
              </a:rPr>
              <a:t>Should we stay out of the water?</a:t>
            </a:r>
            <a:endParaRPr lang="en-AU" sz="3600" dirty="0">
              <a:latin typeface="Comic Sans MS" pitchFamily="66" charset="0"/>
            </a:endParaRPr>
          </a:p>
        </p:txBody>
      </p:sp>
    </p:spTree>
    <p:extLst>
      <p:ext uri="{BB962C8B-B14F-4D97-AF65-F5344CB8AC3E}">
        <p14:creationId xmlns:p14="http://schemas.microsoft.com/office/powerpoint/2010/main" val="636853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13314" name="Picture 2" descr="C:\Users\225912k\Desktop\shark-cartoon-1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8" y="143956"/>
            <a:ext cx="8952059" cy="6714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049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0184" y="274638"/>
            <a:ext cx="3586616" cy="1498178"/>
          </a:xfrm>
        </p:spPr>
        <p:txBody>
          <a:bodyPr/>
          <a:lstStyle/>
          <a:p>
            <a:r>
              <a:rPr lang="en-AU" dirty="0" smtClean="0"/>
              <a:t>A story about……..? </a:t>
            </a:r>
            <a:endParaRPr lang="en-AU" dirty="0"/>
          </a:p>
        </p:txBody>
      </p:sp>
      <p:pic>
        <p:nvPicPr>
          <p:cNvPr id="12290" name="Picture 2" descr="C:\Users\225912k\Desktop\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4920672" cy="620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225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225912k\Desktop\article-1248739-08274651000005DC-740_964x576.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821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latin typeface="Comic Sans MS" pitchFamily="66" charset="0"/>
              </a:rPr>
              <a:t>Avoiding pitfalls</a:t>
            </a:r>
            <a:endParaRPr lang="en-AU" dirty="0">
              <a:latin typeface="Comic Sans MS" pitchFamily="66" charset="0"/>
            </a:endParaRPr>
          </a:p>
        </p:txBody>
      </p:sp>
      <p:pic>
        <p:nvPicPr>
          <p:cNvPr id="1026" name="Picture 2" descr="C:\Users\225912k\Desktop\roadho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408" y="1412776"/>
            <a:ext cx="6279207" cy="37675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06030" y="3244334"/>
            <a:ext cx="1931939" cy="369332"/>
          </a:xfrm>
          <a:prstGeom prst="rect">
            <a:avLst/>
          </a:prstGeom>
        </p:spPr>
        <p:txBody>
          <a:bodyPr wrap="none">
            <a:spAutoFit/>
          </a:bodyPr>
          <a:lstStyle/>
          <a:p>
            <a:r>
              <a:rPr lang="en-AU" dirty="0">
                <a:latin typeface="Comic Sans MS" pitchFamily="66" charset="0"/>
              </a:rPr>
              <a:t>Avoiding pitfalls</a:t>
            </a:r>
            <a:endParaRPr lang="en-AU" dirty="0"/>
          </a:p>
        </p:txBody>
      </p:sp>
      <p:sp>
        <p:nvSpPr>
          <p:cNvPr id="6" name="TextBox 5"/>
          <p:cNvSpPr txBox="1"/>
          <p:nvPr/>
        </p:nvSpPr>
        <p:spPr>
          <a:xfrm rot="18382026">
            <a:off x="1021139" y="2886245"/>
            <a:ext cx="6579182" cy="1323439"/>
          </a:xfrm>
          <a:prstGeom prst="rect">
            <a:avLst/>
          </a:prstGeom>
          <a:solidFill>
            <a:schemeClr val="bg1"/>
          </a:solidFill>
        </p:spPr>
        <p:txBody>
          <a:bodyPr wrap="square" rtlCol="0">
            <a:spAutoFit/>
          </a:bodyPr>
          <a:lstStyle/>
          <a:p>
            <a:r>
              <a:rPr lang="en-AU" sz="8000" dirty="0" smtClean="0">
                <a:solidFill>
                  <a:srgbClr val="FF0000"/>
                </a:solidFill>
                <a:latin typeface="Comic Sans MS" pitchFamily="66" charset="0"/>
              </a:rPr>
              <a:t>Questions???</a:t>
            </a:r>
            <a:r>
              <a:rPr lang="en-AU" sz="8000" dirty="0" smtClean="0">
                <a:solidFill>
                  <a:srgbClr val="FF0000"/>
                </a:solidFill>
              </a:rPr>
              <a:t> </a:t>
            </a:r>
            <a:endParaRPr lang="en-AU" sz="8000" dirty="0">
              <a:solidFill>
                <a:srgbClr val="FF0000"/>
              </a:solidFill>
            </a:endParaRPr>
          </a:p>
        </p:txBody>
      </p:sp>
    </p:spTree>
    <p:extLst>
      <p:ext uri="{BB962C8B-B14F-4D97-AF65-F5344CB8AC3E}">
        <p14:creationId xmlns:p14="http://schemas.microsoft.com/office/powerpoint/2010/main" val="37172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a:p>
        </p:txBody>
      </p:sp>
      <p:pic>
        <p:nvPicPr>
          <p:cNvPr id="4098" name="Picture 2" descr="C:\Users\225912k\Desktop\article-1248739-08274651000005DC-740_964x57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821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5536" y="476672"/>
            <a:ext cx="4370256" cy="646331"/>
          </a:xfrm>
          <a:prstGeom prst="rect">
            <a:avLst/>
          </a:prstGeom>
        </p:spPr>
        <p:txBody>
          <a:bodyPr wrap="square">
            <a:spAutoFit/>
          </a:bodyPr>
          <a:lstStyle/>
          <a:p>
            <a:r>
              <a:rPr lang="en-AU" sz="3600" dirty="0">
                <a:latin typeface="Comic Sans MS" pitchFamily="66" charset="0"/>
              </a:rPr>
              <a:t>Your mission………..</a:t>
            </a:r>
          </a:p>
        </p:txBody>
      </p:sp>
    </p:spTree>
    <p:extLst>
      <p:ext uri="{BB962C8B-B14F-4D97-AF65-F5344CB8AC3E}">
        <p14:creationId xmlns:p14="http://schemas.microsoft.com/office/powerpoint/2010/main" val="1401388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225912k\Desktop\article-1248739-08274651000005DC-740_964x576.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8101" y="0"/>
            <a:ext cx="91821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1520" y="4581128"/>
            <a:ext cx="8892480" cy="1545035"/>
          </a:xfrm>
        </p:spPr>
        <p:txBody>
          <a:bodyPr/>
          <a:lstStyle/>
          <a:p>
            <a:pPr marL="0" indent="0" algn="ctr" fontAlgn="ctr">
              <a:buNone/>
            </a:pPr>
            <a:r>
              <a:rPr lang="en-AU" sz="2400" b="1" cap="all" dirty="0"/>
              <a:t>MALCOLM HOLLAND , SCIENCE </a:t>
            </a:r>
            <a:r>
              <a:rPr lang="en-AU" sz="2400" b="1" cap="all" dirty="0" smtClean="0"/>
              <a:t>REPORTER  </a:t>
            </a:r>
            <a:r>
              <a:rPr lang="en-AU" sz="2400" b="1" cap="all" dirty="0" smtClean="0">
                <a:hlinkClick r:id="rId4"/>
              </a:rPr>
              <a:t>THE </a:t>
            </a:r>
            <a:r>
              <a:rPr lang="en-AU" sz="2400" b="1" cap="all" dirty="0">
                <a:hlinkClick r:id="rId4"/>
              </a:rPr>
              <a:t>DAILY </a:t>
            </a:r>
            <a:r>
              <a:rPr lang="en-AU" sz="2400" b="1" cap="all" dirty="0" smtClean="0">
                <a:hlinkClick r:id="rId4"/>
              </a:rPr>
              <a:t>TELEGRAPH</a:t>
            </a:r>
            <a:r>
              <a:rPr lang="en-AU" sz="2400" b="1" cap="all" dirty="0" smtClean="0"/>
              <a:t>  JULY </a:t>
            </a:r>
            <a:r>
              <a:rPr lang="en-AU" sz="2400" b="1" cap="all" dirty="0"/>
              <a:t>19, 2013 8:35AM</a:t>
            </a:r>
          </a:p>
          <a:p>
            <a:endParaRPr lang="en-AU" dirty="0"/>
          </a:p>
        </p:txBody>
      </p:sp>
      <p:sp>
        <p:nvSpPr>
          <p:cNvPr id="4" name="Title 3"/>
          <p:cNvSpPr>
            <a:spLocks noGrp="1"/>
          </p:cNvSpPr>
          <p:nvPr>
            <p:ph type="title"/>
          </p:nvPr>
        </p:nvSpPr>
        <p:spPr>
          <a:xfrm>
            <a:off x="467544" y="1268760"/>
            <a:ext cx="8229600" cy="1143000"/>
          </a:xfrm>
          <a:prstGeom prst="rect">
            <a:avLst/>
          </a:prstGeom>
        </p:spPr>
        <p:txBody>
          <a:bodyPr wrap="square">
            <a:spAutoFit/>
          </a:bodyPr>
          <a:lstStyle/>
          <a:p>
            <a:r>
              <a:rPr lang="en-AU" sz="4000" b="1" dirty="0"/>
              <a:t>WA was deemed "shark attack capital of the world" following five fatal shark attacks in the past 19 months.</a:t>
            </a:r>
          </a:p>
        </p:txBody>
      </p:sp>
    </p:spTree>
    <p:extLst>
      <p:ext uri="{BB962C8B-B14F-4D97-AF65-F5344CB8AC3E}">
        <p14:creationId xmlns:p14="http://schemas.microsoft.com/office/powerpoint/2010/main" val="107097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a:p>
        </p:txBody>
      </p:sp>
      <p:pic>
        <p:nvPicPr>
          <p:cNvPr id="4098" name="Picture 2" descr="C:\Users\225912k\Desktop\article-1248739-08274651000005DC-740_964x576.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2067" y="52863"/>
            <a:ext cx="91821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692696"/>
            <a:ext cx="8640960" cy="5016758"/>
          </a:xfrm>
          <a:prstGeom prst="rect">
            <a:avLst/>
          </a:prstGeom>
        </p:spPr>
        <p:txBody>
          <a:bodyPr wrap="square">
            <a:spAutoFit/>
          </a:bodyPr>
          <a:lstStyle/>
          <a:p>
            <a:r>
              <a:rPr lang="en-AU" sz="3200" dirty="0" smtClean="0">
                <a:latin typeface="Comic Sans MS" pitchFamily="66" charset="0"/>
              </a:rPr>
              <a:t>So sharks are attacking in WA!</a:t>
            </a:r>
          </a:p>
          <a:p>
            <a:endParaRPr lang="en-AU" sz="3200" dirty="0" smtClean="0">
              <a:latin typeface="Comic Sans MS" pitchFamily="66" charset="0"/>
            </a:endParaRPr>
          </a:p>
          <a:p>
            <a:r>
              <a:rPr lang="en-AU" sz="3200" dirty="0" smtClean="0">
                <a:latin typeface="Comic Sans MS" pitchFamily="66" charset="0"/>
              </a:rPr>
              <a:t>Who says we are the shark capital?</a:t>
            </a:r>
          </a:p>
          <a:p>
            <a:endParaRPr lang="en-AU" sz="3200" dirty="0" smtClean="0">
              <a:latin typeface="Comic Sans MS" pitchFamily="66" charset="0"/>
            </a:endParaRPr>
          </a:p>
          <a:p>
            <a:r>
              <a:rPr lang="en-AU" sz="3200" dirty="0" smtClean="0">
                <a:latin typeface="Comic Sans MS" pitchFamily="66" charset="0"/>
              </a:rPr>
              <a:t>Are we the shark attack capital of the world?</a:t>
            </a:r>
          </a:p>
          <a:p>
            <a:endParaRPr lang="en-AU" sz="3200" dirty="0" smtClean="0">
              <a:latin typeface="Comic Sans MS" pitchFamily="66" charset="0"/>
            </a:endParaRPr>
          </a:p>
          <a:p>
            <a:r>
              <a:rPr lang="en-AU" sz="3200" dirty="0" smtClean="0">
                <a:latin typeface="Comic Sans MS" pitchFamily="66" charset="0"/>
              </a:rPr>
              <a:t>Why are sharks attacking </a:t>
            </a:r>
          </a:p>
          <a:p>
            <a:endParaRPr lang="en-AU" sz="3200" dirty="0">
              <a:latin typeface="Comic Sans MS" pitchFamily="66" charset="0"/>
            </a:endParaRPr>
          </a:p>
          <a:p>
            <a:r>
              <a:rPr lang="en-AU" sz="3200" dirty="0" smtClean="0">
                <a:latin typeface="Comic Sans MS" pitchFamily="66" charset="0"/>
              </a:rPr>
              <a:t>How can we protect ourselves? </a:t>
            </a:r>
          </a:p>
        </p:txBody>
      </p:sp>
    </p:spTree>
    <p:extLst>
      <p:ext uri="{BB962C8B-B14F-4D97-AF65-F5344CB8AC3E}">
        <p14:creationId xmlns:p14="http://schemas.microsoft.com/office/powerpoint/2010/main" val="103299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1026" name="Picture 2" descr="C:\Users\225912k\Desktop\461891-anti-shark-suit-makes-surfers-amp-039-invisible-amp-03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8"/>
            <a:ext cx="9133803" cy="68465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5536" y="6165304"/>
            <a:ext cx="4465903" cy="584775"/>
          </a:xfrm>
          <a:prstGeom prst="rect">
            <a:avLst/>
          </a:prstGeom>
        </p:spPr>
        <p:txBody>
          <a:bodyPr wrap="none">
            <a:spAutoFit/>
          </a:bodyPr>
          <a:lstStyle/>
          <a:p>
            <a:r>
              <a:rPr lang="en-AU" sz="3200" dirty="0"/>
              <a:t>Shark Mitigation Systems </a:t>
            </a:r>
          </a:p>
        </p:txBody>
      </p:sp>
    </p:spTree>
    <p:extLst>
      <p:ext uri="{BB962C8B-B14F-4D97-AF65-F5344CB8AC3E}">
        <p14:creationId xmlns:p14="http://schemas.microsoft.com/office/powerpoint/2010/main" val="3958761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a:p>
        </p:txBody>
      </p:sp>
      <p:pic>
        <p:nvPicPr>
          <p:cNvPr id="4098" name="Picture 2" descr="C:\Users\225912k\Desktop\article-1248739-08274651000005DC-740_964x576.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8101" y="0"/>
            <a:ext cx="91821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1560" y="332656"/>
            <a:ext cx="7750782" cy="1200329"/>
          </a:xfrm>
          <a:prstGeom prst="rect">
            <a:avLst/>
          </a:prstGeom>
        </p:spPr>
        <p:txBody>
          <a:bodyPr wrap="square">
            <a:spAutoFit/>
          </a:bodyPr>
          <a:lstStyle/>
          <a:p>
            <a:r>
              <a:rPr lang="en-AU" sz="2400" dirty="0"/>
              <a:t>West Australian-based company Shark Mitigation Systems says its combination of colours and patterns on the wetsuits "disrupt the visual perception of sharks".</a:t>
            </a:r>
          </a:p>
        </p:txBody>
      </p:sp>
      <p:sp>
        <p:nvSpPr>
          <p:cNvPr id="5" name="TextBox 4"/>
          <p:cNvSpPr txBox="1"/>
          <p:nvPr/>
        </p:nvSpPr>
        <p:spPr>
          <a:xfrm>
            <a:off x="395536" y="2120389"/>
            <a:ext cx="8654933" cy="3416320"/>
          </a:xfrm>
          <a:prstGeom prst="rect">
            <a:avLst/>
          </a:prstGeom>
          <a:noFill/>
        </p:spPr>
        <p:txBody>
          <a:bodyPr wrap="none" rtlCol="0">
            <a:spAutoFit/>
          </a:bodyPr>
          <a:lstStyle/>
          <a:p>
            <a:r>
              <a:rPr lang="en-AU" sz="3600" dirty="0" smtClean="0">
                <a:latin typeface="Comic Sans MS" pitchFamily="66" charset="0"/>
              </a:rPr>
              <a:t>How do we know that this works? </a:t>
            </a:r>
          </a:p>
          <a:p>
            <a:endParaRPr lang="en-AU" sz="3600" dirty="0">
              <a:latin typeface="Comic Sans MS" pitchFamily="66" charset="0"/>
            </a:endParaRPr>
          </a:p>
          <a:p>
            <a:r>
              <a:rPr lang="en-AU" sz="3600" dirty="0" smtClean="0">
                <a:latin typeface="Comic Sans MS" pitchFamily="66" charset="0"/>
              </a:rPr>
              <a:t>Can sharks see colour ?</a:t>
            </a:r>
          </a:p>
          <a:p>
            <a:endParaRPr lang="en-AU" sz="3600" dirty="0">
              <a:latin typeface="Comic Sans MS" pitchFamily="66" charset="0"/>
            </a:endParaRPr>
          </a:p>
          <a:p>
            <a:r>
              <a:rPr lang="en-AU" sz="3600" dirty="0" smtClean="0">
                <a:latin typeface="Comic Sans MS" pitchFamily="66" charset="0"/>
              </a:rPr>
              <a:t>Do they rely on vision or smell or …????</a:t>
            </a:r>
          </a:p>
          <a:p>
            <a:endParaRPr lang="en-AU" dirty="0">
              <a:latin typeface="Comic Sans MS" pitchFamily="66" charset="0"/>
            </a:endParaRPr>
          </a:p>
          <a:p>
            <a:endParaRPr lang="en-AU" dirty="0">
              <a:latin typeface="Comic Sans MS" pitchFamily="66" charset="0"/>
            </a:endParaRPr>
          </a:p>
        </p:txBody>
      </p:sp>
    </p:spTree>
    <p:extLst>
      <p:ext uri="{BB962C8B-B14F-4D97-AF65-F5344CB8AC3E}">
        <p14:creationId xmlns:p14="http://schemas.microsoft.com/office/powerpoint/2010/main" val="236780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pic>
        <p:nvPicPr>
          <p:cNvPr id="5122" name="Picture 2" descr="C:\Users\225912k\Desktop\shar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7100"/>
            <a:ext cx="9109574" cy="60730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225912k\Desktop\electronic-shark-defence-system-s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 y="66913"/>
            <a:ext cx="4952930" cy="27860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59161" y="5445224"/>
            <a:ext cx="3816424" cy="1323439"/>
          </a:xfrm>
          <a:prstGeom prst="rect">
            <a:avLst/>
          </a:prstGeom>
          <a:solidFill>
            <a:srgbClr val="FF0000"/>
          </a:solidFill>
          <a:ln>
            <a:solidFill>
              <a:schemeClr val="tx1"/>
            </a:solidFill>
          </a:ln>
        </p:spPr>
        <p:txBody>
          <a:bodyPr wrap="square" rtlCol="0">
            <a:spAutoFit/>
          </a:bodyPr>
          <a:lstStyle/>
          <a:p>
            <a:r>
              <a:rPr lang="en-AU" sz="8000" b="1" dirty="0" smtClean="0">
                <a:ln w="18000">
                  <a:solidFill>
                    <a:schemeClr val="accent1"/>
                  </a:solidFill>
                  <a:prstDash val="solid"/>
                  <a:miter lim="800000"/>
                </a:ln>
                <a:effectLst>
                  <a:outerShdw blurRad="50800" dist="38100" dir="2700000" algn="tl" rotWithShape="0">
                    <a:prstClr val="black">
                      <a:alpha val="40000"/>
                    </a:prstClr>
                  </a:outerShdw>
                </a:effectLst>
              </a:rPr>
              <a:t>$479</a:t>
            </a:r>
            <a:endParaRPr lang="en-AU" sz="8000" b="1" dirty="0">
              <a:ln w="18000">
                <a:solidFill>
                  <a:schemeClr val="accent1"/>
                </a:solidFill>
                <a:prstDash val="solid"/>
                <a:miter lim="800000"/>
              </a:ln>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42085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04665"/>
            <a:ext cx="8856984" cy="4536504"/>
          </a:xfrm>
        </p:spPr>
        <p:txBody>
          <a:bodyPr/>
          <a:lstStyle/>
          <a:p>
            <a:pPr marL="0" indent="0">
              <a:buNone/>
            </a:pPr>
            <a:r>
              <a:rPr lang="en-AU" b="1" i="0" dirty="0" smtClean="0">
                <a:solidFill>
                  <a:srgbClr val="373737"/>
                </a:solidFill>
                <a:effectLst/>
                <a:latin typeface="Helvetica Neue"/>
              </a:rPr>
              <a:t>‘Electronic Shark Defence System</a:t>
            </a:r>
            <a:r>
              <a:rPr lang="en-AU" b="0" i="0" dirty="0" smtClean="0">
                <a:solidFill>
                  <a:srgbClr val="373737"/>
                </a:solidFill>
                <a:effectLst/>
                <a:latin typeface="Helvetica Neue"/>
              </a:rPr>
              <a:t> is a device that repels sharks. (ESDS) emits an electric pulse that repels sharks by affecting the gel in a shark’s nose’</a:t>
            </a:r>
          </a:p>
          <a:p>
            <a:pPr marL="0" indent="0">
              <a:buNone/>
            </a:pPr>
            <a:endParaRPr lang="en-AU" dirty="0">
              <a:solidFill>
                <a:srgbClr val="373737"/>
              </a:solidFill>
              <a:latin typeface="Helvetica Neue"/>
            </a:endParaRPr>
          </a:p>
          <a:p>
            <a:pPr marL="0" indent="0">
              <a:buNone/>
            </a:pPr>
            <a:r>
              <a:rPr lang="en-AU" i="1" dirty="0" smtClean="0"/>
              <a:t>‘Shark </a:t>
            </a:r>
            <a:r>
              <a:rPr lang="en-AU" i="1" dirty="0"/>
              <a:t>Shield was invented by the South African Government through the Natal Shark Board, home to some of the </a:t>
            </a:r>
            <a:r>
              <a:rPr lang="en-AU" i="1" dirty="0" err="1">
                <a:solidFill>
                  <a:srgbClr val="FF0000"/>
                </a:solidFill>
              </a:rPr>
              <a:t>sharkiest</a:t>
            </a:r>
            <a:r>
              <a:rPr lang="en-AU" i="1" dirty="0"/>
              <a:t> waters in the </a:t>
            </a:r>
            <a:r>
              <a:rPr lang="en-AU" i="1" dirty="0" smtClean="0"/>
              <a:t>world’</a:t>
            </a:r>
            <a:endParaRPr lang="en-AU" b="1" i="1" dirty="0"/>
          </a:p>
        </p:txBody>
      </p:sp>
      <p:sp>
        <p:nvSpPr>
          <p:cNvPr id="4" name="Rectangle 3"/>
          <p:cNvSpPr/>
          <p:nvPr/>
        </p:nvSpPr>
        <p:spPr>
          <a:xfrm>
            <a:off x="2555776" y="6165304"/>
            <a:ext cx="6336704" cy="584775"/>
          </a:xfrm>
          <a:prstGeom prst="rect">
            <a:avLst/>
          </a:prstGeom>
        </p:spPr>
        <p:txBody>
          <a:bodyPr wrap="square">
            <a:spAutoFit/>
          </a:bodyPr>
          <a:lstStyle/>
          <a:p>
            <a:r>
              <a:rPr lang="en-AU" sz="3200" dirty="0" smtClean="0">
                <a:hlinkClick r:id="rId3"/>
              </a:rPr>
              <a:t>http://www.sharkprotection.com.au</a:t>
            </a:r>
            <a:endParaRPr lang="en-AU" sz="3200" dirty="0"/>
          </a:p>
        </p:txBody>
      </p:sp>
    </p:spTree>
    <p:extLst>
      <p:ext uri="{BB962C8B-B14F-4D97-AF65-F5344CB8AC3E}">
        <p14:creationId xmlns:p14="http://schemas.microsoft.com/office/powerpoint/2010/main" val="36306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225912k\Desktop\SU100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81" y="836712"/>
            <a:ext cx="9031934" cy="60212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225912k\Desktop\SU1000Ashark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82" y="0"/>
            <a:ext cx="5715000"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08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1000</Words>
  <Application>Microsoft Office PowerPoint</Application>
  <PresentationFormat>On-screen Show (4:3)</PresentationFormat>
  <Paragraphs>95</Paragraphs>
  <Slides>21</Slides>
  <Notes>17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Comic Sans MS</vt:lpstr>
      <vt:lpstr>Helvetica Neue</vt:lpstr>
      <vt:lpstr>Office Theme</vt:lpstr>
      <vt:lpstr>PowerPoint Presentation</vt:lpstr>
      <vt:lpstr>A story about……..? </vt:lpstr>
      <vt:lpstr>WA was deemed "shark attack capital of the world" following five fatal shark attacks in the past 19 months.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Stories???</vt:lpstr>
      <vt:lpstr>PowerPoint Presentation</vt:lpstr>
      <vt:lpstr>PowerPoint Presentation</vt:lpstr>
      <vt:lpstr>Research?</vt:lpstr>
      <vt:lpstr>PowerPoint Presentation</vt:lpstr>
      <vt:lpstr>PowerPoint Presentation</vt:lpstr>
      <vt:lpstr>PowerPoint Presentation</vt:lpstr>
      <vt:lpstr>Avoiding pitfalls</vt:lpstr>
      <vt:lpstr>PowerPoint Presentation</vt:lpstr>
    </vt:vector>
  </TitlesOfParts>
  <Company>Curtin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Sheffield</dc:creator>
  <cp:lastModifiedBy>Rachel Sheffield</cp:lastModifiedBy>
  <cp:revision>50</cp:revision>
  <dcterms:created xsi:type="dcterms:W3CDTF">2013-07-25T06:16:24Z</dcterms:created>
  <dcterms:modified xsi:type="dcterms:W3CDTF">2014-04-28T12:03:56Z</dcterms:modified>
</cp:coreProperties>
</file>