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5" r:id="rId3"/>
    <p:sldId id="269" r:id="rId4"/>
    <p:sldId id="260" r:id="rId5"/>
    <p:sldId id="261" r:id="rId6"/>
    <p:sldId id="263" r:id="rId7"/>
    <p:sldId id="258" r:id="rId8"/>
    <p:sldId id="259" r:id="rId9"/>
    <p:sldId id="264" r:id="rId10"/>
    <p:sldId id="270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73254" autoAdjust="0"/>
  </p:normalViewPr>
  <p:slideViewPr>
    <p:cSldViewPr>
      <p:cViewPr varScale="1">
        <p:scale>
          <a:sx n="70" d="100"/>
          <a:sy n="70" d="100"/>
        </p:scale>
        <p:origin x="181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A42B7-1FB8-4AC4-9775-6A64A1F3F1C6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D1A5C-C992-4A85-9335-285936FA9FA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56066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fdtKY2_rU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bc.net.au/science/articles/2013/04/15/3727295.htm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3354/dao02568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Why do we need science?</a:t>
            </a:r>
            <a:r>
              <a:rPr lang="en-AU" baseline="0" dirty="0" smtClean="0"/>
              <a:t> This week the focus is on science investigation and why we need to engage with science and science issues. </a:t>
            </a:r>
          </a:p>
          <a:p>
            <a:endParaRPr lang="en-AU" baseline="0" dirty="0" smtClean="0"/>
          </a:p>
          <a:p>
            <a:r>
              <a:rPr lang="en-AU" baseline="0" dirty="0" smtClean="0"/>
              <a:t>By the end of this week you need to be developing an area of interest and starting to think about a problem that you are going to study. From there we are going to produce a problem statement and also a concept map of as many linked areas as possible.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546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Now we are working in groups on either</a:t>
            </a:r>
            <a:r>
              <a:rPr lang="en-AU" baseline="0" dirty="0" smtClean="0"/>
              <a:t> the investigation or the dilemma and once we finish those we can swap over and complete the other. </a:t>
            </a:r>
          </a:p>
          <a:p>
            <a:endParaRPr lang="en-AU" baseline="0" dirty="0" smtClean="0"/>
          </a:p>
          <a:p>
            <a:r>
              <a:rPr lang="en-AU" baseline="0" dirty="0" smtClean="0"/>
              <a:t>Or </a:t>
            </a:r>
            <a:r>
              <a:rPr lang="en-AU" dirty="0" smtClean="0">
                <a:hlinkClick r:id="rId3"/>
              </a:rPr>
              <a:t>http://www.youtube.com/watch?v=ZfdtKY2_rU0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8536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 smtClean="0"/>
              <a:t>Post you completed investigation in the Weekly Task Journal. Post your answer about paper towels to the Discussion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At the end of the session we are going to look at</a:t>
            </a:r>
            <a:r>
              <a:rPr lang="en-AU" baseline="0" dirty="0" smtClean="0"/>
              <a:t> collaboration (working together) and also unpacking assessment 1. 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0818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This</a:t>
            </a:r>
            <a:r>
              <a:rPr lang="en-AU" baseline="0" dirty="0" smtClean="0"/>
              <a:t> is on the website in the section working together on the website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468540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Here are 2 examples to get you thinking</a:t>
            </a:r>
            <a:r>
              <a:rPr lang="en-AU" baseline="0" dirty="0" smtClean="0"/>
              <a:t> about the world and what you would like to know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96397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>
                <a:hlinkClick r:id="rId3"/>
              </a:rPr>
              <a:t>http://www.abc.net.au/science/articles/2013/04/15/3727295.htm</a:t>
            </a: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6926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The findings are reported in a recent issue of the journal </a:t>
            </a:r>
            <a:r>
              <a:rPr lang="en-AU" i="1" dirty="0" smtClean="0">
                <a:hlinkClick r:id="rId3"/>
              </a:rPr>
              <a:t>Diseases of Aquatic Organisms</a:t>
            </a:r>
            <a:r>
              <a:rPr lang="en-AU" dirty="0" smtClean="0"/>
              <a:t>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AU" dirty="0" smtClean="0"/>
              <a:t>that don't like cold water, </a:t>
            </a:r>
            <a:r>
              <a:rPr lang="en-AU" dirty="0" smtClean="0">
                <a:solidFill>
                  <a:srgbClr val="0070C0"/>
                </a:solidFill>
              </a:rPr>
              <a:t>says marine epidemiologist, Dr Mark Flint, of the University of Queensland.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66408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In the US, the closely related endangered manatees </a:t>
            </a:r>
            <a:r>
              <a:rPr lang="en-AU" i="1" dirty="0" err="1" smtClean="0"/>
              <a:t>Trichechus</a:t>
            </a:r>
            <a:r>
              <a:rPr lang="en-AU" i="1" dirty="0" smtClean="0"/>
              <a:t> </a:t>
            </a:r>
            <a:r>
              <a:rPr lang="en-AU" i="1" dirty="0" err="1" smtClean="0"/>
              <a:t>manatus</a:t>
            </a:r>
            <a:r>
              <a:rPr lang="en-AU" dirty="0" smtClean="0"/>
              <a:t> is known to gather around warm water that comes out of power plants when it gets cold.</a:t>
            </a:r>
          </a:p>
          <a:p>
            <a:r>
              <a:rPr lang="en-AU" dirty="0" smtClean="0"/>
              <a:t>In the past decade, manatees in Florida have been dying from a condition known as cold stress syndrome (CSS), which occurs when the animal is exposed to water temperatures lower than 17 or 18°C. The animals' skin becomes cracked and susceptible to opportunistic infections and they can die within a few days, says Flint, who has worked on manatees suffering CSS in Florida.</a:t>
            </a:r>
          </a:p>
          <a:p>
            <a:r>
              <a:rPr lang="en-AU" dirty="0" smtClean="0"/>
              <a:t>Animals with chronic CSS can die after several weeks, during which time they lose weight and their body fat atrophies.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011625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I need an idea??? </a:t>
            </a:r>
            <a:r>
              <a:rPr lang="en-AU" baseline="0" dirty="0" smtClean="0"/>
              <a:t> Well watch all the videos on the site, read all the attached links </a:t>
            </a:r>
          </a:p>
          <a:p>
            <a:endParaRPr lang="en-AU" baseline="0" dirty="0" smtClean="0"/>
          </a:p>
          <a:p>
            <a:r>
              <a:rPr lang="en-AU" baseline="0" dirty="0" smtClean="0"/>
              <a:t>Nuclear Power</a:t>
            </a:r>
          </a:p>
          <a:p>
            <a:r>
              <a:rPr lang="en-AU" baseline="0" dirty="0" smtClean="0"/>
              <a:t>Whaling </a:t>
            </a:r>
          </a:p>
          <a:p>
            <a:r>
              <a:rPr lang="en-AU" baseline="0" dirty="0" smtClean="0"/>
              <a:t>Whale sharks migration</a:t>
            </a:r>
          </a:p>
          <a:p>
            <a:r>
              <a:rPr lang="en-AU" baseline="0" dirty="0" smtClean="0"/>
              <a:t>Lobster pots </a:t>
            </a:r>
            <a:r>
              <a:rPr lang="en-AU" baseline="0" dirty="0" err="1" smtClean="0"/>
              <a:t>vs</a:t>
            </a:r>
            <a:r>
              <a:rPr lang="en-AU" baseline="0" dirty="0" smtClean="0"/>
              <a:t> sharks – who is winning?</a:t>
            </a:r>
          </a:p>
          <a:p>
            <a:r>
              <a:rPr lang="en-AU" baseline="0" dirty="0" smtClean="0"/>
              <a:t>Salinity </a:t>
            </a:r>
          </a:p>
          <a:p>
            <a:r>
              <a:rPr lang="en-AU" baseline="0" dirty="0" smtClean="0"/>
              <a:t>Extinction</a:t>
            </a:r>
          </a:p>
          <a:p>
            <a:r>
              <a:rPr lang="en-AU" baseline="0" dirty="0" smtClean="0"/>
              <a:t>Heavy metals </a:t>
            </a:r>
          </a:p>
          <a:p>
            <a:r>
              <a:rPr lang="en-AU" baseline="0" dirty="0" smtClean="0"/>
              <a:t>Climate change </a:t>
            </a:r>
          </a:p>
          <a:p>
            <a:r>
              <a:rPr lang="en-AU" dirty="0" smtClean="0"/>
              <a:t>Fire </a:t>
            </a:r>
          </a:p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D1A5C-C992-4A85-9335-285936FA9FA3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982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54385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6901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5708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9291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0576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9902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65584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54521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6106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8877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4791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A26A3-D531-48C4-BABE-06CDFC6D418C}" type="datetimeFigureOut">
              <a:rPr lang="en-AU" smtClean="0"/>
              <a:t>28/04/2014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128497-3ECE-418F-A152-746AA649440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42158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Ben%20Goldacre%20-%20Health%20Scares%20and%20the%20Media%20%5bclipnabber.com%5d.wm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inquiringabouttheworld.weebly.com/inquiry-in-action-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nquiringabouttheworld.weebly.com/unpacking-inquiry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bc.net.au/science/articles/2013/04/15/3727295.htm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3354/dao02568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518498">
            <a:off x="-768671" y="2562832"/>
            <a:ext cx="7772400" cy="1470025"/>
          </a:xfrm>
        </p:spPr>
        <p:txBody>
          <a:bodyPr/>
          <a:lstStyle/>
          <a:p>
            <a:r>
              <a:rPr lang="en-AU" sz="8800" dirty="0" smtClean="0"/>
              <a:t>Dilemma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 rot="19180296">
            <a:off x="1702564" y="2636126"/>
            <a:ext cx="7382074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Scienc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Rectangle 4"/>
          <p:cNvSpPr/>
          <p:nvPr/>
        </p:nvSpPr>
        <p:spPr>
          <a:xfrm rot="2016824">
            <a:off x="-114991" y="3081131"/>
            <a:ext cx="534935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Sustainability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87825" y="620688"/>
            <a:ext cx="46225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Week 2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3601" y="3573016"/>
            <a:ext cx="2615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Problem</a:t>
            </a:r>
            <a:endParaRPr lang="en-U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54919" y="4610724"/>
            <a:ext cx="44441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Why is this so?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164288" y="2044005"/>
            <a:ext cx="15010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Why</a:t>
            </a:r>
            <a:endParaRPr lang="en-AU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6176" y="1259086"/>
            <a:ext cx="5581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What do we know </a:t>
            </a:r>
            <a:endParaRPr lang="en-US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 rot="9504246">
            <a:off x="4571999" y="5301208"/>
            <a:ext cx="45720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Environment</a:t>
            </a:r>
          </a:p>
        </p:txBody>
      </p:sp>
    </p:spTree>
    <p:extLst>
      <p:ext uri="{BB962C8B-B14F-4D97-AF65-F5344CB8AC3E}">
        <p14:creationId xmlns:p14="http://schemas.microsoft.com/office/powerpoint/2010/main" val="95486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5201"/>
            <a:ext cx="5842992" cy="1143000"/>
          </a:xfrm>
        </p:spPr>
        <p:txBody>
          <a:bodyPr>
            <a:norm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Assessment 1 Unpacked 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8923885" cy="5246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This will be completed in tute next week</a:t>
            </a:r>
          </a:p>
          <a:p>
            <a:pPr marL="0" indent="0">
              <a:buNone/>
            </a:pPr>
            <a:r>
              <a:rPr lang="en-AU" dirty="0" smtClean="0"/>
              <a:t>1) You need to identify a </a:t>
            </a:r>
            <a:r>
              <a:rPr lang="en-AU" dirty="0" smtClean="0">
                <a:solidFill>
                  <a:srgbClr val="00B0F0"/>
                </a:solidFill>
              </a:rPr>
              <a:t>problem/issue/idea/notion/thought</a:t>
            </a:r>
            <a:r>
              <a:rPr lang="en-AU" dirty="0" smtClean="0"/>
              <a:t> related to the environment that interests you and makes you  think ….</a:t>
            </a:r>
            <a:r>
              <a:rPr lang="en-AU" dirty="0" smtClean="0">
                <a:solidFill>
                  <a:srgbClr val="00B0F0"/>
                </a:solidFill>
              </a:rPr>
              <a:t>I wonder why</a:t>
            </a:r>
          </a:p>
          <a:p>
            <a:pPr marL="0" indent="0">
              <a:buNone/>
            </a:pPr>
            <a:endParaRPr lang="en-A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AU" dirty="0" smtClean="0"/>
              <a:t>2) </a:t>
            </a:r>
            <a:r>
              <a:rPr lang="en-AU" dirty="0" smtClean="0">
                <a:solidFill>
                  <a:srgbClr val="00B0F0"/>
                </a:solidFill>
              </a:rPr>
              <a:t>Your concept map </a:t>
            </a:r>
            <a:r>
              <a:rPr lang="en-AU" dirty="0" smtClean="0"/>
              <a:t>– all the Q’s, areas of connectedness that you see as being related. This should be a detailed brain storm.</a:t>
            </a:r>
            <a:endParaRPr lang="en-AU" dirty="0"/>
          </a:p>
        </p:txBody>
      </p:sp>
      <p:pic>
        <p:nvPicPr>
          <p:cNvPr id="5" name="Picture 2" descr="http://www.australiangeographic.com.au/assets/images/article/journal/9190/dugo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3470" y="-32824"/>
            <a:ext cx="2300530" cy="151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37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Pi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07" y="620688"/>
            <a:ext cx="8678735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1040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Pic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16632"/>
            <a:ext cx="8753475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t2.gstatic.com/images?q=tbn:ANd9GcRYdK8m08qQMWW27lBGxtdF8vb9stfijv3y5biCHSJsvslqKD7EQA">
            <a:hlinkClick r:id="rId4" action="ppaction://hlinkfil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388" y="3261083"/>
            <a:ext cx="5047052" cy="3358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39551" y="1916832"/>
            <a:ext cx="52766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600" dirty="0" smtClean="0"/>
              <a:t>Why do we need inquiry??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0618" y="2563163"/>
            <a:ext cx="8141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/>
              <a:t>Why do we need science knowledge?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38851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AU" b="1" dirty="0" smtClean="0">
                <a:solidFill>
                  <a:srgbClr val="90CBF5"/>
                </a:solidFill>
                <a:latin typeface="Actor"/>
              </a:rPr>
              <a:t>Workshop 2 Tasks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08184"/>
            <a:ext cx="9288016" cy="2248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sz="2800" dirty="0" smtClean="0"/>
              <a:t>1</a:t>
            </a:r>
            <a:r>
              <a:rPr lang="en-AU" sz="2800" dirty="0"/>
              <a:t>) </a:t>
            </a:r>
            <a:r>
              <a:rPr lang="en-AU" sz="2800" dirty="0">
                <a:hlinkClick r:id="rId3"/>
              </a:rPr>
              <a:t>Inquiry in action 1</a:t>
            </a:r>
            <a:r>
              <a:rPr lang="en-AU" sz="2800" dirty="0"/>
              <a:t>. Complete the investigation exactly as outlined and answer the questions. 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25760" y="2060848"/>
            <a:ext cx="89644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77416" y="2348880"/>
            <a:ext cx="90902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 smtClean="0"/>
              <a:t>2) </a:t>
            </a:r>
            <a:r>
              <a:rPr lang="en-AU" sz="2800" dirty="0"/>
              <a:t>Read the </a:t>
            </a:r>
            <a:r>
              <a:rPr lang="en-AU" sz="2800" dirty="0">
                <a:hlinkClick r:id="rId4"/>
              </a:rPr>
              <a:t>science stories</a:t>
            </a:r>
            <a:r>
              <a:rPr lang="en-AU" sz="2800" dirty="0"/>
              <a:t> of inquiry that have been included. Summarize each briefly, identifying the aspects of the inquiry process and consider the questions asked. </a:t>
            </a:r>
            <a:r>
              <a:rPr lang="en-AU" dirty="0"/>
              <a:t/>
            </a:r>
            <a:br>
              <a:rPr lang="en-AU" dirty="0"/>
            </a:b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-9061" y="4194455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sz="2800" dirty="0"/>
              <a:t> </a:t>
            </a:r>
            <a:r>
              <a:rPr lang="en-AU" sz="2800" dirty="0" smtClean="0"/>
              <a:t>3) </a:t>
            </a:r>
            <a:r>
              <a:rPr lang="en-AU" sz="2800" dirty="0"/>
              <a:t>Use the newspaper and other sources to identify </a:t>
            </a:r>
            <a:r>
              <a:rPr lang="en-AU" sz="2800" dirty="0"/>
              <a:t>a</a:t>
            </a:r>
            <a:r>
              <a:rPr lang="en-AU" sz="2800" dirty="0" smtClean="0"/>
              <a:t>n </a:t>
            </a:r>
            <a:r>
              <a:rPr lang="en-AU" sz="2800" dirty="0" smtClean="0"/>
              <a:t>article about water that you may want to investigate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4127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en-AU" b="1" dirty="0" smtClean="0">
                <a:solidFill>
                  <a:srgbClr val="90CBF5"/>
                </a:solidFill>
                <a:effectLst/>
                <a:latin typeface="Actor"/>
              </a:rPr>
              <a:t>Working Together </a:t>
            </a:r>
            <a:br>
              <a:rPr lang="en-AU" b="1" dirty="0" smtClean="0">
                <a:solidFill>
                  <a:srgbClr val="90CBF5"/>
                </a:solidFill>
                <a:effectLst/>
                <a:latin typeface="Actor"/>
              </a:rPr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507288" cy="4525963"/>
          </a:xfrm>
        </p:spPr>
        <p:txBody>
          <a:bodyPr/>
          <a:lstStyle/>
          <a:p>
            <a:pPr marL="0" indent="0" fontAlgn="t">
              <a:buNone/>
            </a:pPr>
            <a:r>
              <a:rPr lang="en-AU" sz="2400" dirty="0" smtClean="0">
                <a:solidFill>
                  <a:schemeClr val="tx1"/>
                </a:solidFill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There are 2 ways to collaborate </a:t>
            </a:r>
          </a:p>
          <a:p>
            <a:pPr marL="0" indent="0" fontAlgn="t">
              <a:buNone/>
            </a:pPr>
            <a:r>
              <a:rPr lang="en-AU" sz="2400" dirty="0" smtClean="0">
                <a:solidFill>
                  <a:schemeClr val="tx1"/>
                </a:solidFill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AU" sz="2400" dirty="0" smtClean="0">
                <a:solidFill>
                  <a:schemeClr val="tx1"/>
                </a:solidFill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2400" dirty="0" smtClean="0">
                <a:solidFill>
                  <a:schemeClr val="tx1"/>
                </a:solidFill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1) Partnerships - you may choose to work with a partner on the project</a:t>
            </a:r>
          </a:p>
          <a:p>
            <a:pPr marL="0" indent="0" fontAlgn="t">
              <a:buNone/>
            </a:pPr>
            <a:r>
              <a:rPr lang="en-AU" sz="2400" dirty="0" smtClean="0">
                <a:solidFill>
                  <a:schemeClr val="tx1"/>
                </a:solidFill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AU" sz="2400" dirty="0" smtClean="0">
                <a:solidFill>
                  <a:schemeClr val="tx1"/>
                </a:solidFill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AU" sz="2400" dirty="0" smtClean="0">
                <a:solidFill>
                  <a:schemeClr val="tx1"/>
                </a:solidFill>
                <a:effectLst/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2) Support and Critique Group - you will be expected to have your project considered by your peer support group and you will participate in the support group to help others refine their project.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AU" sz="2400" dirty="0" smtClean="0">
                <a:solidFill>
                  <a:srgbClr val="FF0000"/>
                </a:solidFill>
              </a:rPr>
              <a:t>Week 3, Week 6 and week 10</a:t>
            </a:r>
            <a:endParaRPr lang="en-A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7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3968" y="3717032"/>
            <a:ext cx="4402832" cy="2409131"/>
          </a:xfrm>
        </p:spPr>
        <p:txBody>
          <a:bodyPr/>
          <a:lstStyle/>
          <a:p>
            <a:endParaRPr lang="en-AU" dirty="0"/>
          </a:p>
        </p:txBody>
      </p:sp>
      <p:pic>
        <p:nvPicPr>
          <p:cNvPr id="5122" name="Picture 2" descr="windfarm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00808"/>
            <a:ext cx="8493144" cy="4782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443056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b="1" dirty="0" smtClean="0">
                <a:solidFill>
                  <a:srgbClr val="90CBF5"/>
                </a:solidFill>
                <a:latin typeface="Actor"/>
              </a:rPr>
              <a:t>Problems in the Environment 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2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496944" cy="5184576"/>
          </a:xfrm>
        </p:spPr>
        <p:txBody>
          <a:bodyPr>
            <a:normAutofit fontScale="85000" lnSpcReduction="10000"/>
          </a:bodyPr>
          <a:lstStyle/>
          <a:p>
            <a:endParaRPr lang="en-AU" b="1" dirty="0" smtClean="0"/>
          </a:p>
          <a:p>
            <a:r>
              <a:rPr lang="en-AU" b="1" dirty="0" smtClean="0"/>
              <a:t>LOW </a:t>
            </a:r>
            <a:r>
              <a:rPr lang="en-AU" b="1" dirty="0"/>
              <a:t>level noise produced by wind turbines has an insignificant impact on neighbouring properties and is no greater than from other sources, a report from the state's Environment Protection Authority says.</a:t>
            </a:r>
          </a:p>
          <a:p>
            <a:r>
              <a:rPr lang="en-AU" dirty="0"/>
              <a:t>In a study that will add to the debate between wind farm proponents and detractors, the EPA's </a:t>
            </a:r>
            <a:r>
              <a:rPr lang="en-AU" i="1" dirty="0"/>
              <a:t>Infrasound levels near </a:t>
            </a:r>
            <a:r>
              <a:rPr lang="en-AU" i="1" dirty="0" smtClean="0"/>
              <a:t>wind farms </a:t>
            </a:r>
            <a:r>
              <a:rPr lang="en-AU" i="1" dirty="0"/>
              <a:t>and in </a:t>
            </a:r>
            <a:r>
              <a:rPr lang="en-AU" i="1" dirty="0" smtClean="0"/>
              <a:t>other environments</a:t>
            </a:r>
            <a:r>
              <a:rPr lang="en-AU" dirty="0"/>
              <a:t> report measured the level of infrasound at 11 urban and rural locations around South Australia, including adjacent to the Bluff and Clements Gap wind </a:t>
            </a:r>
            <a:r>
              <a:rPr lang="en-AU" dirty="0" smtClean="0"/>
              <a:t>farms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sz="1500" dirty="0" smtClean="0"/>
              <a:t>Source </a:t>
            </a:r>
            <a:r>
              <a:rPr lang="en-AU" sz="1500" dirty="0" err="1" smtClean="0"/>
              <a:t>AdelaideNow</a:t>
            </a:r>
            <a:endParaRPr lang="en-AU" sz="15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642194"/>
          </a:xfrm>
        </p:spPr>
        <p:txBody>
          <a:bodyPr>
            <a:normAutofit fontScale="90000"/>
          </a:bodyPr>
          <a:lstStyle/>
          <a:p>
            <a:r>
              <a:rPr lang="en-AU" sz="4000" b="1" dirty="0"/>
              <a:t>Environment Protection Authority finds </a:t>
            </a:r>
            <a:r>
              <a:rPr lang="en-AU" sz="4000" b="1" dirty="0" smtClean="0"/>
              <a:t>wind farms </a:t>
            </a:r>
            <a:r>
              <a:rPr lang="en-AU" sz="4000" b="1" dirty="0"/>
              <a:t>do not produce harmful noise</a:t>
            </a:r>
            <a:r>
              <a:rPr lang="en-AU" b="1" dirty="0"/>
              <a:t/>
            </a:r>
            <a:br>
              <a:rPr lang="en-AU" b="1" dirty="0"/>
            </a:b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597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6918"/>
          </a:xfrm>
        </p:spPr>
        <p:txBody>
          <a:bodyPr>
            <a:normAutofit fontScale="90000"/>
          </a:bodyPr>
          <a:lstStyle/>
          <a:p>
            <a:r>
              <a:rPr lang="en-AU" dirty="0" smtClean="0"/>
              <a:t>Why Are Dugongs Dying? </a:t>
            </a:r>
            <a:endParaRPr lang="en-AU" dirty="0"/>
          </a:p>
        </p:txBody>
      </p:sp>
      <p:pic>
        <p:nvPicPr>
          <p:cNvPr id="2050" name="Picture 2" descr="http://www.australiangeographic.com.au/assets/images/article/journal/9190/dugo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980728"/>
            <a:ext cx="7652002" cy="5047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56844" y="6257753"/>
            <a:ext cx="7571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dirty="0">
                <a:hlinkClick r:id="rId4"/>
              </a:rPr>
              <a:t>http://www.abc.net.au/science/articles/2013/04/15/3727295.htm</a:t>
            </a:r>
            <a:r>
              <a:rPr lang="en-A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36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976664"/>
          </a:xfrm>
        </p:spPr>
        <p:txBody>
          <a:bodyPr>
            <a:normAutofit fontScale="92500" lnSpcReduction="10000"/>
          </a:bodyPr>
          <a:lstStyle/>
          <a:p>
            <a:r>
              <a:rPr lang="en-AU" dirty="0"/>
              <a:t>Dugongs (</a:t>
            </a:r>
            <a:r>
              <a:rPr lang="en-AU" i="1" dirty="0"/>
              <a:t>Dugong </a:t>
            </a:r>
            <a:r>
              <a:rPr lang="en-AU" i="1" dirty="0" err="1"/>
              <a:t>dugon</a:t>
            </a:r>
            <a:r>
              <a:rPr lang="en-AU" dirty="0"/>
              <a:t>) are a member of a small group of aquatic mammals called </a:t>
            </a:r>
            <a:r>
              <a:rPr lang="en-AU" dirty="0" err="1"/>
              <a:t>sirenia</a:t>
            </a:r>
            <a:r>
              <a:rPr lang="en-AU" dirty="0"/>
              <a:t> -- or sea cows </a:t>
            </a:r>
            <a:r>
              <a:rPr lang="en-AU" dirty="0" smtClean="0"/>
              <a:t>– </a:t>
            </a:r>
          </a:p>
          <a:p>
            <a:pPr marL="0" indent="0">
              <a:buNone/>
            </a:pPr>
            <a:r>
              <a:rPr lang="en-AU" dirty="0" smtClean="0"/>
              <a:t>Dugongs </a:t>
            </a:r>
            <a:r>
              <a:rPr lang="en-AU" dirty="0"/>
              <a:t>in one of Australia's largest populations </a:t>
            </a:r>
            <a:r>
              <a:rPr lang="en-A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appear</a:t>
            </a:r>
            <a:r>
              <a:rPr lang="en-AU" dirty="0"/>
              <a:t> to be getting sick and dying </a:t>
            </a:r>
            <a:r>
              <a:rPr lang="en-AU" dirty="0">
                <a:solidFill>
                  <a:srgbClr val="0070C0"/>
                </a:solidFill>
              </a:rPr>
              <a:t>as a result of exposure to cold water</a:t>
            </a:r>
            <a:r>
              <a:rPr lang="en-AU" dirty="0"/>
              <a:t>, say </a:t>
            </a:r>
            <a:r>
              <a:rPr lang="en-AU" dirty="0" smtClean="0"/>
              <a:t>researchers </a:t>
            </a:r>
            <a:r>
              <a:rPr lang="en-AU" dirty="0" smtClean="0">
                <a:solidFill>
                  <a:srgbClr val="0070C0"/>
                </a:solidFill>
              </a:rPr>
              <a:t>(who). 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>
                <a:solidFill>
                  <a:srgbClr val="FF0000"/>
                </a:solidFill>
              </a:rPr>
              <a:t>How do they know? Where is the evidence?</a:t>
            </a:r>
          </a:p>
          <a:p>
            <a:pPr marL="0" indent="0">
              <a:buNone/>
            </a:pPr>
            <a:endParaRPr lang="en-AU" dirty="0"/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AU" dirty="0"/>
              <a:t>The findings are reported in a recent issue of the journal </a:t>
            </a:r>
            <a:r>
              <a:rPr lang="en-AU" i="1" dirty="0">
                <a:hlinkClick r:id="rId3"/>
              </a:rPr>
              <a:t>Diseases of Aquatic Organisms</a:t>
            </a:r>
            <a:r>
              <a:rPr lang="en-AU" dirty="0"/>
              <a:t>.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AU" dirty="0"/>
              <a:t>that don't like cold water, </a:t>
            </a:r>
            <a:r>
              <a:rPr lang="en-AU" dirty="0">
                <a:solidFill>
                  <a:srgbClr val="0070C0"/>
                </a:solidFill>
              </a:rPr>
              <a:t>says marine epidemiologist, Dr Mark Flint, of the University of Queensland.</a:t>
            </a: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490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dirty="0" smtClean="0"/>
              <a:t>Why Are Dugongs Dying?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75597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20688"/>
            <a:ext cx="8964488" cy="6048672"/>
          </a:xfrm>
        </p:spPr>
        <p:txBody>
          <a:bodyPr>
            <a:normAutofit/>
          </a:bodyPr>
          <a:lstStyle/>
          <a:p>
            <a:r>
              <a:rPr lang="en-AU" dirty="0" smtClean="0"/>
              <a:t>In the US, the closely related endangered manatees </a:t>
            </a:r>
            <a:r>
              <a:rPr lang="en-AU" i="1" dirty="0" err="1" smtClean="0"/>
              <a:t>Trichechus</a:t>
            </a:r>
            <a:r>
              <a:rPr lang="en-AU" i="1" dirty="0" smtClean="0"/>
              <a:t> </a:t>
            </a:r>
            <a:r>
              <a:rPr lang="en-AU" i="1" dirty="0" err="1" smtClean="0"/>
              <a:t>manatus</a:t>
            </a:r>
            <a:r>
              <a:rPr lang="en-AU" dirty="0" smtClean="0"/>
              <a:t>  have been dying from a condition known as cold stress syndrome (CSS), which occurs when the animal is exposed to water temperatures lower than 17 or 18°C. </a:t>
            </a:r>
          </a:p>
          <a:p>
            <a:r>
              <a:rPr lang="en-AU" dirty="0" smtClean="0"/>
              <a:t>The animals' skin becomes cracked and susceptible to infections and they can die.</a:t>
            </a:r>
            <a:r>
              <a:rPr lang="en-AU" dirty="0" smtClean="0">
                <a:solidFill>
                  <a:srgbClr val="0070C0"/>
                </a:solidFill>
              </a:rPr>
              <a:t>(researched on manatees suffering CSS in Florida.) </a:t>
            </a:r>
            <a:r>
              <a:rPr lang="en-AU" dirty="0" smtClean="0">
                <a:solidFill>
                  <a:srgbClr val="FF0000"/>
                </a:solidFill>
              </a:rPr>
              <a:t>Evidence based data</a:t>
            </a:r>
          </a:p>
          <a:p>
            <a:r>
              <a:rPr lang="en-AU" dirty="0" smtClean="0"/>
              <a:t>Animals with chronic CSS can die in weeks, during which time they lose weight.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2105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</TotalTime>
  <Words>541</Words>
  <Application>Microsoft Office PowerPoint</Application>
  <PresentationFormat>On-screen Show (4:3)</PresentationFormat>
  <Paragraphs>84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Actor</vt:lpstr>
      <vt:lpstr>Arial</vt:lpstr>
      <vt:lpstr>Calibri</vt:lpstr>
      <vt:lpstr>Tahoma</vt:lpstr>
      <vt:lpstr>Office Theme</vt:lpstr>
      <vt:lpstr>Dilemma</vt:lpstr>
      <vt:lpstr>PowerPoint Presentation</vt:lpstr>
      <vt:lpstr>Workshop 2 Tasks</vt:lpstr>
      <vt:lpstr>Working Together  </vt:lpstr>
      <vt:lpstr>PowerPoint Presentation</vt:lpstr>
      <vt:lpstr>Environment Protection Authority finds wind farms do not produce harmful noise </vt:lpstr>
      <vt:lpstr>Why Are Dugongs Dying? </vt:lpstr>
      <vt:lpstr>PowerPoint Presentation</vt:lpstr>
      <vt:lpstr>PowerPoint Presentation</vt:lpstr>
      <vt:lpstr>Assessment 1 Unpacked  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</dc:creator>
  <cp:lastModifiedBy>Rachel Sheffield</cp:lastModifiedBy>
  <cp:revision>35</cp:revision>
  <dcterms:created xsi:type="dcterms:W3CDTF">2013-08-06T12:50:55Z</dcterms:created>
  <dcterms:modified xsi:type="dcterms:W3CDTF">2014-04-28T12:07:40Z</dcterms:modified>
</cp:coreProperties>
</file>