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57" r:id="rId6"/>
    <p:sldId id="264" r:id="rId7"/>
    <p:sldId id="265" r:id="rId8"/>
    <p:sldId id="266" r:id="rId9"/>
    <p:sldId id="267" r:id="rId10"/>
    <p:sldId id="268" r:id="rId11"/>
    <p:sldId id="269" r:id="rId12"/>
    <p:sldId id="270" r:id="rId13"/>
    <p:sldId id="271" r:id="rId14"/>
    <p:sldId id="272" r:id="rId15"/>
    <p:sldId id="261"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701" autoAdjust="0"/>
  </p:normalViewPr>
  <p:slideViewPr>
    <p:cSldViewPr>
      <p:cViewPr varScale="1">
        <p:scale>
          <a:sx n="70" d="100"/>
          <a:sy n="70" d="100"/>
        </p:scale>
        <p:origin x="1810" y="48"/>
      </p:cViewPr>
      <p:guideLst>
        <p:guide orient="horz" pos="2160"/>
        <p:guide pos="2880"/>
      </p:guideLst>
    </p:cSldViewPr>
  </p:slideViewPr>
  <p:notesTextViewPr>
    <p:cViewPr>
      <p:scale>
        <a:sx n="1" d="1"/>
        <a:sy n="1" d="1"/>
      </p:scale>
      <p:origin x="0" y="0"/>
    </p:cViewPr>
  </p:notesTextViewPr>
  <p:sorterViewPr>
    <p:cViewPr>
      <p:scale>
        <a:sx n="100" d="100"/>
        <a:sy n="100" d="100"/>
      </p:scale>
      <p:origin x="0" y="-13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D1198-CB43-4506-A22E-01CB8975EF3B}" type="datetimeFigureOut">
              <a:rPr lang="en-AU" smtClean="0"/>
              <a:t>28/04/2014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00DA1-28BF-45B9-A0E1-4C84810B04C2}" type="slidenum">
              <a:rPr lang="en-AU" smtClean="0"/>
              <a:t>‹#›</a:t>
            </a:fld>
            <a:endParaRPr lang="en-AU"/>
          </a:p>
        </p:txBody>
      </p:sp>
    </p:spTree>
    <p:extLst>
      <p:ext uri="{BB962C8B-B14F-4D97-AF65-F5344CB8AC3E}">
        <p14:creationId xmlns:p14="http://schemas.microsoft.com/office/powerpoint/2010/main" val="255006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1DKm96Ftfk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Authority When we look at Internet information with a critical eye, we want to know the basis of the author’s</a:t>
            </a:r>
            <a:r>
              <a:rPr lang="en-AU" baseline="0" dirty="0" smtClean="0"/>
              <a:t> </a:t>
            </a:r>
            <a:r>
              <a:rPr lang="en-AU" dirty="0" smtClean="0"/>
              <a:t>a u t h o r </a:t>
            </a:r>
            <a:r>
              <a:rPr lang="en-AU" dirty="0" err="1" smtClean="0"/>
              <a:t>i</a:t>
            </a:r>
            <a:r>
              <a:rPr lang="en-AU" dirty="0" smtClean="0"/>
              <a:t> t y. Some filters we can employ are:</a:t>
            </a:r>
          </a:p>
          <a:p>
            <a:r>
              <a:rPr lang="en-AU" dirty="0" smtClean="0"/>
              <a:t>• Is the author a well-regarded name you recognize?</a:t>
            </a:r>
          </a:p>
          <a:p>
            <a:r>
              <a:rPr lang="en-AU" dirty="0" smtClean="0"/>
              <a:t>• Does the online document contain a biography and </a:t>
            </a:r>
          </a:p>
          <a:p>
            <a:r>
              <a:rPr lang="en-AU" dirty="0" smtClean="0"/>
              <a:t>an email address?</a:t>
            </a:r>
          </a:p>
          <a:p>
            <a:r>
              <a:rPr lang="en-AU" dirty="0" smtClean="0"/>
              <a:t>• Did you link to this site from a site you trust?</a:t>
            </a:r>
          </a:p>
          <a:p>
            <a:r>
              <a:rPr lang="en-AU" dirty="0" smtClean="0"/>
              <a:t>• Are you led to additional information about the author?</a:t>
            </a:r>
            <a:endParaRPr lang="en-AU" dirty="0"/>
          </a:p>
        </p:txBody>
      </p:sp>
      <p:sp>
        <p:nvSpPr>
          <p:cNvPr id="4" name="Slide Number Placeholder 3"/>
          <p:cNvSpPr>
            <a:spLocks noGrp="1"/>
          </p:cNvSpPr>
          <p:nvPr>
            <p:ph type="sldNum" sz="quarter" idx="10"/>
          </p:nvPr>
        </p:nvSpPr>
        <p:spPr/>
        <p:txBody>
          <a:bodyPr/>
          <a:lstStyle/>
          <a:p>
            <a:fld id="{D8200DA1-28BF-45B9-A0E1-4C84810B04C2}" type="slidenum">
              <a:rPr lang="en-AU" smtClean="0"/>
              <a:t>7</a:t>
            </a:fld>
            <a:endParaRPr lang="en-AU"/>
          </a:p>
        </p:txBody>
      </p:sp>
    </p:spTree>
    <p:extLst>
      <p:ext uri="{BB962C8B-B14F-4D97-AF65-F5344CB8AC3E}">
        <p14:creationId xmlns:p14="http://schemas.microsoft.com/office/powerpoint/2010/main" val="395135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bg1"/>
                </a:solidFill>
              </a:rPr>
              <a:t>Biased sites contain words that try to persuade rather</a:t>
            </a:r>
          </a:p>
          <a:p>
            <a:r>
              <a:rPr lang="en-AU" dirty="0" smtClean="0">
                <a:solidFill>
                  <a:schemeClr val="bg1"/>
                </a:solidFill>
              </a:rPr>
              <a:t>than inform. Some of these words include over- g e n e r a l </a:t>
            </a:r>
            <a:r>
              <a:rPr lang="en-AU" dirty="0" err="1" smtClean="0">
                <a:solidFill>
                  <a:schemeClr val="bg1"/>
                </a:solidFill>
              </a:rPr>
              <a:t>i</a:t>
            </a:r>
            <a:r>
              <a:rPr lang="en-AU" dirty="0" smtClean="0">
                <a:solidFill>
                  <a:schemeClr val="bg1"/>
                </a:solidFill>
              </a:rPr>
              <a:t> z a t </a:t>
            </a:r>
            <a:r>
              <a:rPr lang="en-AU" dirty="0" err="1" smtClean="0">
                <a:solidFill>
                  <a:schemeClr val="bg1"/>
                </a:solidFill>
              </a:rPr>
              <a:t>i</a:t>
            </a:r>
            <a:r>
              <a:rPr lang="en-AU" dirty="0" smtClean="0">
                <a:solidFill>
                  <a:schemeClr val="bg1"/>
                </a:solidFill>
              </a:rPr>
              <a:t> o n s  and simplifications and may also contain games, giveaways,</a:t>
            </a:r>
          </a:p>
          <a:p>
            <a:r>
              <a:rPr lang="en-AU" dirty="0" smtClean="0">
                <a:solidFill>
                  <a:schemeClr val="bg1"/>
                </a:solidFill>
              </a:rPr>
              <a:t>contests, or celebrity endorsements intended to persuade. </a:t>
            </a:r>
          </a:p>
          <a:p>
            <a:r>
              <a:rPr lang="en-AU" dirty="0" smtClean="0">
                <a:solidFill>
                  <a:schemeClr val="bg1"/>
                </a:solidFill>
              </a:rPr>
              <a:t>• Is it clear what organization is sponsoring the page?</a:t>
            </a:r>
          </a:p>
          <a:p>
            <a:r>
              <a:rPr lang="en-AU" dirty="0" smtClean="0">
                <a:solidFill>
                  <a:schemeClr val="bg1"/>
                </a:solidFill>
              </a:rPr>
              <a:t>• Is there is a link to the sponsoring org a n </a:t>
            </a:r>
            <a:r>
              <a:rPr lang="en-AU" dirty="0" err="1" smtClean="0">
                <a:solidFill>
                  <a:schemeClr val="bg1"/>
                </a:solidFill>
              </a:rPr>
              <a:t>i</a:t>
            </a:r>
            <a:r>
              <a:rPr lang="en-AU" dirty="0" smtClean="0">
                <a:solidFill>
                  <a:schemeClr val="bg1"/>
                </a:solidFill>
              </a:rPr>
              <a:t> z a t </a:t>
            </a:r>
            <a:r>
              <a:rPr lang="en-AU" dirty="0" err="1" smtClean="0">
                <a:solidFill>
                  <a:schemeClr val="bg1"/>
                </a:solidFill>
              </a:rPr>
              <a:t>i</a:t>
            </a:r>
            <a:r>
              <a:rPr lang="en-AU" dirty="0" smtClean="0">
                <a:solidFill>
                  <a:schemeClr val="bg1"/>
                </a:solidFill>
              </a:rPr>
              <a:t> o n ’s Web site?</a:t>
            </a:r>
          </a:p>
          <a:p>
            <a:r>
              <a:rPr lang="en-AU" dirty="0" smtClean="0">
                <a:solidFill>
                  <a:schemeClr val="bg1"/>
                </a:solidFill>
              </a:rPr>
              <a:t>• Is the page actually an ad disguised as information?</a:t>
            </a:r>
          </a:p>
          <a:p>
            <a:endParaRPr lang="en-AU" dirty="0"/>
          </a:p>
        </p:txBody>
      </p:sp>
      <p:sp>
        <p:nvSpPr>
          <p:cNvPr id="4" name="Slide Number Placeholder 3"/>
          <p:cNvSpPr>
            <a:spLocks noGrp="1"/>
          </p:cNvSpPr>
          <p:nvPr>
            <p:ph type="sldNum" sz="quarter" idx="10"/>
          </p:nvPr>
        </p:nvSpPr>
        <p:spPr/>
        <p:txBody>
          <a:bodyPr/>
          <a:lstStyle/>
          <a:p>
            <a:fld id="{D8200DA1-28BF-45B9-A0E1-4C84810B04C2}" type="slidenum">
              <a:rPr lang="en-AU" smtClean="0"/>
              <a:t>8</a:t>
            </a:fld>
            <a:endParaRPr lang="en-AU"/>
          </a:p>
        </p:txBody>
      </p:sp>
    </p:spTree>
    <p:extLst>
      <p:ext uri="{BB962C8B-B14F-4D97-AF65-F5344CB8AC3E}">
        <p14:creationId xmlns:p14="http://schemas.microsoft.com/office/powerpoint/2010/main" val="222798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 </a:t>
            </a:r>
            <a:r>
              <a:rPr lang="en-AU" dirty="0" err="1" smtClean="0"/>
              <a:t>i</a:t>
            </a:r>
            <a:r>
              <a:rPr lang="en-AU" dirty="0" smtClean="0"/>
              <a:t> t h</a:t>
            </a:r>
          </a:p>
          <a:p>
            <a:r>
              <a:rPr lang="en-AU" dirty="0" smtClean="0"/>
              <a:t>other works. If the</a:t>
            </a:r>
          </a:p>
          <a:p>
            <a:r>
              <a:rPr lang="en-AU" dirty="0" smtClean="0"/>
              <a:t>author leads the user to related</a:t>
            </a:r>
          </a:p>
          <a:p>
            <a:r>
              <a:rPr lang="en-AU" dirty="0" smtClean="0"/>
              <a:t>sources, it allows the student to evaluate the</a:t>
            </a:r>
          </a:p>
          <a:p>
            <a:r>
              <a:rPr lang="en-AU" dirty="0" smtClean="0"/>
              <a:t>a u t h o r’s scholarship. Citations should be full citations to</a:t>
            </a:r>
          </a:p>
          <a:p>
            <a:r>
              <a:rPr lang="en-AU" dirty="0" smtClean="0"/>
              <a:t>allow students to locate the book or periodical at the library</a:t>
            </a:r>
            <a:endParaRPr lang="en-AU" dirty="0"/>
          </a:p>
        </p:txBody>
      </p:sp>
      <p:sp>
        <p:nvSpPr>
          <p:cNvPr id="4" name="Slide Number Placeholder 3"/>
          <p:cNvSpPr>
            <a:spLocks noGrp="1"/>
          </p:cNvSpPr>
          <p:nvPr>
            <p:ph type="sldNum" sz="quarter" idx="10"/>
          </p:nvPr>
        </p:nvSpPr>
        <p:spPr/>
        <p:txBody>
          <a:bodyPr/>
          <a:lstStyle/>
          <a:p>
            <a:fld id="{D8200DA1-28BF-45B9-A0E1-4C84810B04C2}" type="slidenum">
              <a:rPr lang="en-AU" smtClean="0"/>
              <a:t>9</a:t>
            </a:fld>
            <a:endParaRPr lang="en-AU"/>
          </a:p>
        </p:txBody>
      </p:sp>
    </p:spTree>
    <p:extLst>
      <p:ext uri="{BB962C8B-B14F-4D97-AF65-F5344CB8AC3E}">
        <p14:creationId xmlns:p14="http://schemas.microsoft.com/office/powerpoint/2010/main" val="400814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http://www.youtube.com/watch?v=1DKm96Ftfko</a:t>
            </a:r>
            <a:endParaRPr lang="en-AU" dirty="0" smtClean="0"/>
          </a:p>
          <a:p>
            <a:endParaRPr lang="en-AU" dirty="0" smtClean="0"/>
          </a:p>
          <a:p>
            <a:r>
              <a:rPr lang="en-AU" dirty="0" smtClean="0"/>
              <a:t>Still need to reference</a:t>
            </a:r>
            <a:r>
              <a:rPr lang="en-AU" baseline="0" dirty="0" smtClean="0"/>
              <a:t> and need to</a:t>
            </a:r>
            <a:endParaRPr lang="en-AU" dirty="0" smtClean="0"/>
          </a:p>
          <a:p>
            <a:endParaRPr lang="en-AU" dirty="0" smtClean="0"/>
          </a:p>
          <a:p>
            <a:r>
              <a:rPr lang="en-AU" dirty="0" smtClean="0"/>
              <a:t>Advanced searches</a:t>
            </a:r>
            <a:r>
              <a:rPr lang="en-AU" baseline="0" dirty="0" smtClean="0"/>
              <a:t> </a:t>
            </a:r>
            <a:r>
              <a:rPr lang="en-AU" dirty="0" smtClean="0"/>
              <a:t>on</a:t>
            </a:r>
            <a:r>
              <a:rPr lang="en-AU" baseline="0" dirty="0" smtClean="0"/>
              <a:t> </a:t>
            </a:r>
            <a:r>
              <a:rPr lang="en-AU" dirty="0" err="1" smtClean="0"/>
              <a:t>google</a:t>
            </a:r>
            <a:r>
              <a:rPr lang="en-AU" dirty="0" smtClean="0"/>
              <a:t> </a:t>
            </a:r>
            <a:endParaRPr lang="en-AU" dirty="0"/>
          </a:p>
        </p:txBody>
      </p:sp>
      <p:sp>
        <p:nvSpPr>
          <p:cNvPr id="4" name="Slide Number Placeholder 3"/>
          <p:cNvSpPr>
            <a:spLocks noGrp="1"/>
          </p:cNvSpPr>
          <p:nvPr>
            <p:ph type="sldNum" sz="quarter" idx="10"/>
          </p:nvPr>
        </p:nvSpPr>
        <p:spPr/>
        <p:txBody>
          <a:bodyPr/>
          <a:lstStyle/>
          <a:p>
            <a:fld id="{D8200DA1-28BF-45B9-A0E1-4C84810B04C2}" type="slidenum">
              <a:rPr lang="en-AU" smtClean="0"/>
              <a:t>15</a:t>
            </a:fld>
            <a:endParaRPr lang="en-AU"/>
          </a:p>
        </p:txBody>
      </p:sp>
    </p:spTree>
    <p:extLst>
      <p:ext uri="{BB962C8B-B14F-4D97-AF65-F5344CB8AC3E}">
        <p14:creationId xmlns:p14="http://schemas.microsoft.com/office/powerpoint/2010/main" val="151249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B2ED644-F35F-48FD-8606-EEDEACC7B664}"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16208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B2ED644-F35F-48FD-8606-EEDEACC7B664}"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12247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B2ED644-F35F-48FD-8606-EEDEACC7B664}"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19303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B2ED644-F35F-48FD-8606-EEDEACC7B664}"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391770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ED644-F35F-48FD-8606-EEDEACC7B664}"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47791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B2ED644-F35F-48FD-8606-EEDEACC7B664}"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341378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B2ED644-F35F-48FD-8606-EEDEACC7B664}" type="datetimeFigureOut">
              <a:rPr lang="en-AU" smtClean="0"/>
              <a:t>28/04/2014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217710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B2ED644-F35F-48FD-8606-EEDEACC7B664}" type="datetimeFigureOut">
              <a:rPr lang="en-AU" smtClean="0"/>
              <a:t>28/04/2014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156891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ED644-F35F-48FD-8606-EEDEACC7B664}" type="datetimeFigureOut">
              <a:rPr lang="en-AU" smtClean="0"/>
              <a:t>28/04/2014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27514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ED644-F35F-48FD-8606-EEDEACC7B664}"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156435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ED644-F35F-48FD-8606-EEDEACC7B664}"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DE3BA3-7E29-4F1A-BFE8-1C05B9DDFB56}" type="slidenum">
              <a:rPr lang="en-AU" smtClean="0"/>
              <a:t>‹#›</a:t>
            </a:fld>
            <a:endParaRPr lang="en-AU"/>
          </a:p>
        </p:txBody>
      </p:sp>
    </p:spTree>
    <p:extLst>
      <p:ext uri="{BB962C8B-B14F-4D97-AF65-F5344CB8AC3E}">
        <p14:creationId xmlns:p14="http://schemas.microsoft.com/office/powerpoint/2010/main" val="234357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ED644-F35F-48FD-8606-EEDEACC7B664}" type="datetimeFigureOut">
              <a:rPr lang="en-AU" smtClean="0"/>
              <a:t>28/04/2014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E3BA3-7E29-4F1A-BFE8-1C05B9DDFB56}" type="slidenum">
              <a:rPr lang="en-AU" smtClean="0"/>
              <a:t>‹#›</a:t>
            </a:fld>
            <a:endParaRPr lang="en-AU"/>
          </a:p>
        </p:txBody>
      </p:sp>
    </p:spTree>
    <p:extLst>
      <p:ext uri="{BB962C8B-B14F-4D97-AF65-F5344CB8AC3E}">
        <p14:creationId xmlns:p14="http://schemas.microsoft.com/office/powerpoint/2010/main" val="707254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1DKm96Ftfk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creativecommons.org.au/learn-more/licen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coop.it/t/whale-sharks" TargetMode="External"/><Relationship Id="rId2" Type="http://schemas.openxmlformats.org/officeDocument/2006/relationships/hyperlink" Target="http://www.studyvibe.com.au/iResearch/Input-strategies/Internet-Searching.aspx" TargetMode="External"/><Relationship Id="rId1" Type="http://schemas.openxmlformats.org/officeDocument/2006/relationships/slideLayout" Target="../slideLayouts/slideLayout2.xml"/><Relationship Id="rId4" Type="http://schemas.openxmlformats.org/officeDocument/2006/relationships/hyperlink" Target="http://inquiringabouttheworld.weebly.com/uploads/1/4/0/1/14016039/website_eval_rubric.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hdphoto" Target="../media/hdphoto1.wdp"/><Relationship Id="rId7" Type="http://schemas.openxmlformats.org/officeDocument/2006/relationships/hyperlink" Target="https://duckduckgo.com/"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boolify.org/" TargetMode="External"/><Relationship Id="rId11" Type="http://schemas.openxmlformats.org/officeDocument/2006/relationships/image" Target="../media/image7.jpg"/><Relationship Id="rId5" Type="http://schemas.openxmlformats.org/officeDocument/2006/relationships/hyperlink" Target="http://www.instagrok.com/" TargetMode="External"/><Relationship Id="rId10" Type="http://schemas.openxmlformats.org/officeDocument/2006/relationships/image" Target="../media/image6.jpg"/><Relationship Id="rId4" Type="http://schemas.openxmlformats.org/officeDocument/2006/relationships/hyperlink" Target="http://www.mashpedia.com/" TargetMode="Externa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80106"/>
            <a:ext cx="8104508" cy="5065318"/>
          </a:xfrm>
          <a:prstGeom prst="rect">
            <a:avLst/>
          </a:prstGeom>
        </p:spPr>
      </p:pic>
      <p:sp>
        <p:nvSpPr>
          <p:cNvPr id="2" name="Title 1"/>
          <p:cNvSpPr>
            <a:spLocks noGrp="1"/>
          </p:cNvSpPr>
          <p:nvPr>
            <p:ph type="ctrTitle"/>
          </p:nvPr>
        </p:nvSpPr>
        <p:spPr>
          <a:xfrm>
            <a:off x="683568" y="518815"/>
            <a:ext cx="8064896" cy="1470025"/>
          </a:xfrm>
          <a:effectLst>
            <a:glow rad="101600">
              <a:schemeClr val="accent1">
                <a:satMod val="175000"/>
                <a:alpha val="40000"/>
              </a:schemeClr>
            </a:glow>
          </a:effectLst>
        </p:spPr>
        <p:txBody>
          <a:bodyPr>
            <a:noAutofit/>
            <a:scene3d>
              <a:camera prst="orthographicFront"/>
              <a:lightRig rig="threePt" dir="t"/>
            </a:scene3d>
            <a:sp3d extrusionH="69850">
              <a:bevelT w="57150" h="82550"/>
              <a:bevelB w="38100"/>
            </a:sp3d>
          </a:bodyPr>
          <a:lstStyle/>
          <a:p>
            <a:r>
              <a:rPr lang="en-AU" b="1" dirty="0" smtClean="0">
                <a:ln>
                  <a:solidFill>
                    <a:schemeClr val="accent1">
                      <a:alpha val="67000"/>
                    </a:schemeClr>
                  </a:solidFill>
                </a:ln>
                <a:solidFill>
                  <a:schemeClr val="accent1">
                    <a:lumMod val="50000"/>
                  </a:schemeClr>
                </a:solidFill>
                <a:effectLst>
                  <a:innerShdw blurRad="76200" dist="50800" dir="11820000">
                    <a:prstClr val="black">
                      <a:alpha val="50000"/>
                    </a:prstClr>
                  </a:innerShdw>
                  <a:reflection blurRad="6350" stA="55000" endA="300" endPos="45500" dir="5400000" sy="-100000" algn="bl" rotWithShape="0"/>
                </a:effectLst>
              </a:rPr>
              <a:t>Week 5 </a:t>
            </a:r>
            <a:br>
              <a:rPr lang="en-AU" b="1" dirty="0" smtClean="0">
                <a:ln>
                  <a:solidFill>
                    <a:schemeClr val="accent1">
                      <a:alpha val="67000"/>
                    </a:schemeClr>
                  </a:solidFill>
                </a:ln>
                <a:solidFill>
                  <a:schemeClr val="accent1">
                    <a:lumMod val="50000"/>
                  </a:schemeClr>
                </a:solidFill>
                <a:effectLst>
                  <a:innerShdw blurRad="76200" dist="50800" dir="11820000">
                    <a:prstClr val="black">
                      <a:alpha val="50000"/>
                    </a:prstClr>
                  </a:innerShdw>
                  <a:reflection blurRad="6350" stA="55000" endA="300" endPos="45500" dir="5400000" sy="-100000" algn="bl" rotWithShape="0"/>
                </a:effectLst>
              </a:rPr>
            </a:br>
            <a:r>
              <a:rPr lang="en-AU" b="1" dirty="0" smtClean="0">
                <a:ln>
                  <a:solidFill>
                    <a:schemeClr val="accent1">
                      <a:alpha val="67000"/>
                    </a:schemeClr>
                  </a:solidFill>
                </a:ln>
                <a:solidFill>
                  <a:schemeClr val="accent1">
                    <a:lumMod val="50000"/>
                  </a:schemeClr>
                </a:solidFill>
                <a:effectLst>
                  <a:innerShdw blurRad="76200" dist="50800" dir="11820000">
                    <a:prstClr val="black">
                      <a:alpha val="50000"/>
                    </a:prstClr>
                  </a:innerShdw>
                  <a:reflection blurRad="6350" stA="55000" endA="300" endPos="45500" dir="5400000" sy="-100000" algn="bl" rotWithShape="0"/>
                </a:effectLst>
              </a:rPr>
              <a:t>Websites and Creative Commons</a:t>
            </a:r>
            <a:endParaRPr lang="en-AU" b="1" dirty="0">
              <a:ln>
                <a:solidFill>
                  <a:schemeClr val="accent1">
                    <a:alpha val="67000"/>
                  </a:schemeClr>
                </a:solidFill>
              </a:ln>
              <a:solidFill>
                <a:schemeClr val="accent1">
                  <a:lumMod val="50000"/>
                </a:schemeClr>
              </a:solidFill>
              <a:effectLst>
                <a:innerShdw blurRad="76200" dist="50800" dir="11820000">
                  <a:prstClr val="black">
                    <a:alpha val="50000"/>
                  </a:prstClr>
                </a:innerShdw>
                <a:reflection blurRad="6350" stA="55000" endA="300" endPos="45500" dir="5400000" sy="-100000" algn="bl" rotWithShape="0"/>
              </a:effectLst>
            </a:endParaRPr>
          </a:p>
        </p:txBody>
      </p:sp>
    </p:spTree>
    <p:extLst>
      <p:ext uri="{BB962C8B-B14F-4D97-AF65-F5344CB8AC3E}">
        <p14:creationId xmlns:p14="http://schemas.microsoft.com/office/powerpoint/2010/main" val="3257426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4293096"/>
            <a:ext cx="9144000" cy="2564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439652" y="4547770"/>
            <a:ext cx="6372708" cy="2031325"/>
          </a:xfrm>
          <a:prstGeom prst="rect">
            <a:avLst/>
          </a:prstGeom>
          <a:noFill/>
        </p:spPr>
        <p:txBody>
          <a:bodyPr wrap="square" rtlCol="0">
            <a:spAutoFit/>
          </a:bodyPr>
          <a:lstStyle/>
          <a:p>
            <a:r>
              <a:rPr lang="en-AU" dirty="0">
                <a:solidFill>
                  <a:schemeClr val="bg1"/>
                </a:solidFill>
              </a:rPr>
              <a:t>Every credible Web site includes the date that it was</a:t>
            </a:r>
          </a:p>
          <a:p>
            <a:r>
              <a:rPr lang="en-AU" dirty="0">
                <a:solidFill>
                  <a:schemeClr val="bg1"/>
                </a:solidFill>
              </a:rPr>
              <a:t>created and the date of last update. Another date that may be</a:t>
            </a:r>
          </a:p>
          <a:p>
            <a:r>
              <a:rPr lang="en-AU" dirty="0">
                <a:solidFill>
                  <a:schemeClr val="bg1"/>
                </a:solidFill>
              </a:rPr>
              <a:t>important to your students is the date the data was collected.</a:t>
            </a:r>
          </a:p>
          <a:p>
            <a:r>
              <a:rPr lang="en-AU" dirty="0">
                <a:solidFill>
                  <a:schemeClr val="bg1"/>
                </a:solidFill>
              </a:rPr>
              <a:t>Students need to ask themselves if the information they are</a:t>
            </a:r>
          </a:p>
          <a:p>
            <a:r>
              <a:rPr lang="en-AU" dirty="0">
                <a:solidFill>
                  <a:schemeClr val="bg1"/>
                </a:solidFill>
              </a:rPr>
              <a:t>looking for is from an area that demands more current</a:t>
            </a:r>
          </a:p>
          <a:p>
            <a:r>
              <a:rPr lang="en-AU" dirty="0">
                <a:solidFill>
                  <a:schemeClr val="bg1"/>
                </a:solidFill>
              </a:rPr>
              <a:t>information. In this case, the date of last update is an important</a:t>
            </a:r>
          </a:p>
          <a:p>
            <a:r>
              <a:rPr lang="en-AU" dirty="0">
                <a:solidFill>
                  <a:schemeClr val="bg1"/>
                </a:solidFill>
              </a:rPr>
              <a:t>feature to look for.</a:t>
            </a:r>
          </a:p>
        </p:txBody>
      </p:sp>
    </p:spTree>
    <p:extLst>
      <p:ext uri="{BB962C8B-B14F-4D97-AF65-F5344CB8AC3E}">
        <p14:creationId xmlns:p14="http://schemas.microsoft.com/office/powerpoint/2010/main" val="113079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013176"/>
            <a:ext cx="9144000"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83568" y="5157192"/>
            <a:ext cx="7560840" cy="1200329"/>
          </a:xfrm>
          <a:prstGeom prst="rect">
            <a:avLst/>
          </a:prstGeom>
          <a:noFill/>
        </p:spPr>
        <p:txBody>
          <a:bodyPr wrap="square" rtlCol="0">
            <a:spAutoFit/>
          </a:bodyPr>
          <a:lstStyle/>
          <a:p>
            <a:r>
              <a:rPr lang="en-AU" dirty="0">
                <a:solidFill>
                  <a:schemeClr val="bg1"/>
                </a:solidFill>
              </a:rPr>
              <a:t>Students need to realize some of the </a:t>
            </a:r>
            <a:r>
              <a:rPr lang="en-AU" dirty="0" smtClean="0">
                <a:solidFill>
                  <a:schemeClr val="bg1"/>
                </a:solidFill>
              </a:rPr>
              <a:t>sources of </a:t>
            </a:r>
            <a:r>
              <a:rPr lang="en-AU" dirty="0">
                <a:solidFill>
                  <a:schemeClr val="bg1"/>
                </a:solidFill>
              </a:rPr>
              <a:t>misinformation on the Net, which include the fact there </a:t>
            </a:r>
            <a:r>
              <a:rPr lang="en-AU" dirty="0" smtClean="0">
                <a:solidFill>
                  <a:schemeClr val="bg1"/>
                </a:solidFill>
              </a:rPr>
              <a:t>is nothing </a:t>
            </a:r>
            <a:r>
              <a:rPr lang="en-AU" dirty="0">
                <a:solidFill>
                  <a:schemeClr val="bg1"/>
                </a:solidFill>
              </a:rPr>
              <a:t>to stop a Web page author from modifying the text </a:t>
            </a:r>
            <a:r>
              <a:rPr lang="en-AU" dirty="0" smtClean="0">
                <a:solidFill>
                  <a:schemeClr val="bg1"/>
                </a:solidFill>
              </a:rPr>
              <a:t>at any </a:t>
            </a:r>
            <a:r>
              <a:rPr lang="en-AU" dirty="0">
                <a:solidFill>
                  <a:schemeClr val="bg1"/>
                </a:solidFill>
              </a:rPr>
              <a:t>time; the use of opinion verbs and appeals to emotion </a:t>
            </a:r>
            <a:r>
              <a:rPr lang="en-AU" dirty="0" smtClean="0">
                <a:solidFill>
                  <a:schemeClr val="bg1"/>
                </a:solidFill>
              </a:rPr>
              <a:t>may indicate </a:t>
            </a:r>
            <a:r>
              <a:rPr lang="en-AU" dirty="0">
                <a:solidFill>
                  <a:schemeClr val="bg1"/>
                </a:solidFill>
              </a:rPr>
              <a:t>bias; and there are many jokes and pranks on the Net.</a:t>
            </a:r>
          </a:p>
        </p:txBody>
      </p:sp>
    </p:spTree>
    <p:extLst>
      <p:ext uri="{BB962C8B-B14F-4D97-AF65-F5344CB8AC3E}">
        <p14:creationId xmlns:p14="http://schemas.microsoft.com/office/powerpoint/2010/main" val="149203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517232"/>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55576" y="5589240"/>
            <a:ext cx="7848872" cy="1200329"/>
          </a:xfrm>
          <a:prstGeom prst="rect">
            <a:avLst/>
          </a:prstGeom>
          <a:noFill/>
        </p:spPr>
        <p:txBody>
          <a:bodyPr wrap="square" rtlCol="0">
            <a:spAutoFit/>
          </a:bodyPr>
          <a:lstStyle/>
          <a:p>
            <a:r>
              <a:rPr lang="en-AU" dirty="0">
                <a:solidFill>
                  <a:schemeClr val="bg1"/>
                </a:solidFill>
              </a:rPr>
              <a:t>Students should also try to find out if a site is meant </a:t>
            </a:r>
            <a:r>
              <a:rPr lang="en-AU" dirty="0" smtClean="0">
                <a:solidFill>
                  <a:schemeClr val="bg1"/>
                </a:solidFill>
              </a:rPr>
              <a:t>to be </a:t>
            </a:r>
            <a:r>
              <a:rPr lang="en-AU" dirty="0">
                <a:solidFill>
                  <a:schemeClr val="bg1"/>
                </a:solidFill>
              </a:rPr>
              <a:t>comprehensive in scope or is just an overview or sampler </a:t>
            </a:r>
            <a:r>
              <a:rPr lang="en-AU" dirty="0" smtClean="0">
                <a:solidFill>
                  <a:schemeClr val="bg1"/>
                </a:solidFill>
              </a:rPr>
              <a:t>of links</a:t>
            </a:r>
            <a:r>
              <a:rPr lang="en-AU" dirty="0">
                <a:solidFill>
                  <a:schemeClr val="bg1"/>
                </a:solidFill>
              </a:rPr>
              <a:t>. The links should be appropriate for the site’s </a:t>
            </a:r>
            <a:r>
              <a:rPr lang="en-AU" dirty="0" smtClean="0">
                <a:solidFill>
                  <a:schemeClr val="bg1"/>
                </a:solidFill>
              </a:rPr>
              <a:t>intended audience </a:t>
            </a:r>
            <a:r>
              <a:rPr lang="en-AU" dirty="0">
                <a:solidFill>
                  <a:schemeClr val="bg1"/>
                </a:solidFill>
              </a:rPr>
              <a:t>and also offer something that is not available at any</a:t>
            </a:r>
          </a:p>
          <a:p>
            <a:r>
              <a:rPr lang="en-AU" dirty="0">
                <a:solidFill>
                  <a:schemeClr val="bg1"/>
                </a:solidFill>
              </a:rPr>
              <a:t>other online destination.</a:t>
            </a:r>
          </a:p>
        </p:txBody>
      </p:sp>
    </p:spTree>
    <p:extLst>
      <p:ext uri="{BB962C8B-B14F-4D97-AF65-F5344CB8AC3E}">
        <p14:creationId xmlns:p14="http://schemas.microsoft.com/office/powerpoint/2010/main" val="63454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165304"/>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07504" y="6165304"/>
            <a:ext cx="9036496" cy="646331"/>
          </a:xfrm>
          <a:prstGeom prst="rect">
            <a:avLst/>
          </a:prstGeom>
          <a:noFill/>
        </p:spPr>
        <p:txBody>
          <a:bodyPr wrap="square" rtlCol="0">
            <a:spAutoFit/>
          </a:bodyPr>
          <a:lstStyle/>
          <a:p>
            <a:r>
              <a:rPr lang="en-AU" dirty="0" smtClean="0">
                <a:solidFill>
                  <a:schemeClr val="bg1"/>
                </a:solidFill>
              </a:rPr>
              <a:t>Visually </a:t>
            </a:r>
            <a:r>
              <a:rPr lang="en-AU" dirty="0">
                <a:solidFill>
                  <a:schemeClr val="bg1"/>
                </a:solidFill>
              </a:rPr>
              <a:t>impaired users </a:t>
            </a:r>
            <a:r>
              <a:rPr lang="en-AU" dirty="0" smtClean="0">
                <a:solidFill>
                  <a:schemeClr val="bg1"/>
                </a:solidFill>
              </a:rPr>
              <a:t>may utilize </a:t>
            </a:r>
            <a:r>
              <a:rPr lang="en-AU" dirty="0">
                <a:solidFill>
                  <a:schemeClr val="bg1"/>
                </a:solidFill>
              </a:rPr>
              <a:t>a screen reader to read the Web page, and it is </a:t>
            </a:r>
            <a:r>
              <a:rPr lang="en-AU" dirty="0" smtClean="0">
                <a:solidFill>
                  <a:schemeClr val="bg1"/>
                </a:solidFill>
              </a:rPr>
              <a:t>important that </a:t>
            </a:r>
            <a:r>
              <a:rPr lang="en-AU" dirty="0">
                <a:solidFill>
                  <a:schemeClr val="bg1"/>
                </a:solidFill>
              </a:rPr>
              <a:t>there be text available and text alternatives for </a:t>
            </a:r>
            <a:r>
              <a:rPr lang="en-AU" dirty="0" smtClean="0">
                <a:solidFill>
                  <a:schemeClr val="bg1"/>
                </a:solidFill>
              </a:rPr>
              <a:t>the graphics </a:t>
            </a:r>
            <a:r>
              <a:rPr lang="en-AU" dirty="0">
                <a:solidFill>
                  <a:schemeClr val="bg1"/>
                </a:solidFill>
              </a:rPr>
              <a:t>software to “read.”</a:t>
            </a:r>
          </a:p>
        </p:txBody>
      </p:sp>
    </p:spTree>
    <p:extLst>
      <p:ext uri="{BB962C8B-B14F-4D97-AF65-F5344CB8AC3E}">
        <p14:creationId xmlns:p14="http://schemas.microsoft.com/office/powerpoint/2010/main" val="210023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964975"/>
            <a:ext cx="9144000" cy="1200329"/>
          </a:xfrm>
          <a:prstGeom prst="rect">
            <a:avLst/>
          </a:prstGeom>
          <a:solidFill>
            <a:schemeClr val="tx2">
              <a:lumMod val="40000"/>
              <a:lumOff val="60000"/>
            </a:schemeClr>
          </a:solidFill>
        </p:spPr>
        <p:txBody>
          <a:bodyPr wrap="square" rtlCol="0">
            <a:spAutoFit/>
          </a:bodyPr>
          <a:lstStyle/>
          <a:p>
            <a:r>
              <a:rPr lang="en-AU" dirty="0"/>
              <a:t>Central to the online research model is the need </a:t>
            </a:r>
            <a:r>
              <a:rPr lang="en-AU" dirty="0" smtClean="0"/>
              <a:t>for students </a:t>
            </a:r>
            <a:r>
              <a:rPr lang="en-AU" dirty="0"/>
              <a:t>to know when to disregard information. With </a:t>
            </a:r>
            <a:r>
              <a:rPr lang="en-AU" dirty="0" smtClean="0"/>
              <a:t>the amount </a:t>
            </a:r>
            <a:r>
              <a:rPr lang="en-AU" dirty="0"/>
              <a:t>of information available, it is imperative that students</a:t>
            </a:r>
          </a:p>
          <a:p>
            <a:r>
              <a:rPr lang="en-AU" dirty="0"/>
              <a:t>learn how to evaluate whether the information that they find </a:t>
            </a:r>
            <a:r>
              <a:rPr lang="en-AU" dirty="0" smtClean="0"/>
              <a:t>is pertinent </a:t>
            </a:r>
            <a:r>
              <a:rPr lang="en-AU" dirty="0"/>
              <a:t>to their purpose. This begins by having </a:t>
            </a:r>
            <a:r>
              <a:rPr lang="en-AU" dirty="0" smtClean="0"/>
              <a:t>students clarify </a:t>
            </a:r>
            <a:r>
              <a:rPr lang="en-AU" dirty="0"/>
              <a:t>their objectives before they begin the research process.</a:t>
            </a:r>
          </a:p>
        </p:txBody>
      </p:sp>
      <p:sp>
        <p:nvSpPr>
          <p:cNvPr id="5" name="Rectangle 4"/>
          <p:cNvSpPr/>
          <p:nvPr/>
        </p:nvSpPr>
        <p:spPr>
          <a:xfrm>
            <a:off x="0" y="548679"/>
            <a:ext cx="9144000" cy="4416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044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0559"/>
          </a:xfrm>
        </p:spPr>
        <p:txBody>
          <a:bodyPr>
            <a:normAutofit fontScale="90000"/>
          </a:bodyPr>
          <a:lstStyle/>
          <a:p>
            <a:r>
              <a:rPr lang="en-AU" dirty="0" smtClean="0"/>
              <a:t>Creative Commons does not mean a free for all. </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21" t="14733" r="48250" b="46195"/>
          <a:stretch/>
        </p:blipFill>
        <p:spPr bwMode="auto">
          <a:xfrm>
            <a:off x="457200" y="1196752"/>
            <a:ext cx="8496944" cy="522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6419599"/>
            <a:ext cx="9649072" cy="369332"/>
          </a:xfrm>
          <a:prstGeom prst="rect">
            <a:avLst/>
          </a:prstGeom>
          <a:noFill/>
        </p:spPr>
        <p:txBody>
          <a:bodyPr wrap="square" rtlCol="0">
            <a:spAutoFit/>
          </a:bodyPr>
          <a:lstStyle/>
          <a:p>
            <a:r>
              <a:rPr lang="en-AU">
                <a:hlinkClick r:id="rId3"/>
              </a:rPr>
              <a:t>http://www.youtube.com/watch?v=1DKm96Ftfko</a:t>
            </a:r>
            <a:endParaRPr lang="en-AU" dirty="0"/>
          </a:p>
        </p:txBody>
      </p:sp>
    </p:spTree>
    <p:extLst>
      <p:ext uri="{BB962C8B-B14F-4D97-AF65-F5344CB8AC3E}">
        <p14:creationId xmlns:p14="http://schemas.microsoft.com/office/powerpoint/2010/main" val="2918551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AU" dirty="0" smtClean="0"/>
              <a:t>Creative Commons Licenses</a:t>
            </a:r>
            <a:endParaRPr lang="en-AU" dirty="0"/>
          </a:p>
        </p:txBody>
      </p:sp>
      <p:pic>
        <p:nvPicPr>
          <p:cNvPr id="5" name="Picture 4">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25820" r="30568"/>
          <a:stretch/>
        </p:blipFill>
        <p:spPr>
          <a:xfrm>
            <a:off x="899592" y="980728"/>
            <a:ext cx="7392990" cy="5584492"/>
          </a:xfrm>
          <a:prstGeom prst="rect">
            <a:avLst/>
          </a:prstGeom>
        </p:spPr>
      </p:pic>
    </p:spTree>
    <p:extLst>
      <p:ext uri="{BB962C8B-B14F-4D97-AF65-F5344CB8AC3E}">
        <p14:creationId xmlns:p14="http://schemas.microsoft.com/office/powerpoint/2010/main" val="292808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dirty="0" smtClean="0">
                <a:ln>
                  <a:solidFill>
                    <a:schemeClr val="accent1"/>
                  </a:solidFill>
                </a:ln>
                <a:solidFill>
                  <a:schemeClr val="accent1">
                    <a:lumMod val="50000"/>
                  </a:schemeClr>
                </a:solidFill>
                <a:effectLst>
                  <a:outerShdw blurRad="50800" dist="38100" dir="2700000" algn="tl" rotWithShape="0">
                    <a:prstClr val="black">
                      <a:alpha val="40000"/>
                    </a:prstClr>
                  </a:outerShdw>
                  <a:reflection blurRad="6350" stA="55000" endA="300" endPos="45500" dir="5400000" sy="-100000" algn="bl" rotWithShape="0"/>
                </a:effectLst>
              </a:rPr>
              <a:t>Tasks</a:t>
            </a:r>
            <a:r>
              <a:rPr lang="en-AU" dirty="0" smtClean="0"/>
              <a:t> </a:t>
            </a:r>
            <a:endParaRPr lang="en-AU" dirty="0"/>
          </a:p>
        </p:txBody>
      </p:sp>
      <p:sp>
        <p:nvSpPr>
          <p:cNvPr id="3" name="Content Placeholder 2"/>
          <p:cNvSpPr>
            <a:spLocks noGrp="1"/>
          </p:cNvSpPr>
          <p:nvPr>
            <p:ph idx="1"/>
          </p:nvPr>
        </p:nvSpPr>
        <p:spPr>
          <a:xfrm>
            <a:off x="0" y="1196752"/>
            <a:ext cx="9144000" cy="5328592"/>
          </a:xfrm>
        </p:spPr>
        <p:txBody>
          <a:bodyPr>
            <a:normAutofit fontScale="92500" lnSpcReduction="20000"/>
          </a:bodyPr>
          <a:lstStyle/>
          <a:p>
            <a:pPr marL="0" indent="0">
              <a:buNone/>
            </a:pPr>
            <a:r>
              <a:rPr lang="en-AU" sz="3600" dirty="0" smtClean="0"/>
              <a:t>1</a:t>
            </a:r>
            <a:r>
              <a:rPr lang="en-AU" sz="3600" dirty="0"/>
              <a:t>) </a:t>
            </a:r>
            <a:r>
              <a:rPr lang="en-AU" sz="3600" i="1" dirty="0"/>
              <a:t>Use</a:t>
            </a:r>
            <a:r>
              <a:rPr lang="en-AU" sz="3600" dirty="0"/>
              <a:t> 2 </a:t>
            </a:r>
            <a:r>
              <a:rPr lang="en-AU" sz="3600" dirty="0">
                <a:hlinkClick r:id="rId2"/>
              </a:rPr>
              <a:t>search engines</a:t>
            </a:r>
            <a:r>
              <a:rPr lang="en-AU" sz="3600" dirty="0"/>
              <a:t> and search the same phrase related to your investigation to determine what different sites are presented to you.</a:t>
            </a:r>
            <a:br>
              <a:rPr lang="en-AU" sz="3600" dirty="0"/>
            </a:br>
            <a:r>
              <a:rPr lang="en-AU" sz="3600" dirty="0"/>
              <a:t/>
            </a:r>
            <a:br>
              <a:rPr lang="en-AU" sz="3600" dirty="0"/>
            </a:br>
            <a:r>
              <a:rPr lang="en-AU" sz="3600" dirty="0" smtClean="0"/>
              <a:t>2)</a:t>
            </a:r>
            <a:r>
              <a:rPr lang="en-AU" sz="3600" dirty="0"/>
              <a:t> </a:t>
            </a:r>
            <a:r>
              <a:rPr lang="en-AU" sz="3600" i="1" dirty="0"/>
              <a:t>Evaluate  the </a:t>
            </a:r>
            <a:r>
              <a:rPr lang="en-AU" sz="3600" i="1" dirty="0"/>
              <a:t>3</a:t>
            </a:r>
            <a:r>
              <a:rPr lang="en-AU" sz="3600" i="1" dirty="0" smtClean="0"/>
              <a:t> </a:t>
            </a:r>
            <a:r>
              <a:rPr lang="en-AU" sz="3600" i="1" dirty="0"/>
              <a:t>websites</a:t>
            </a:r>
            <a:r>
              <a:rPr lang="en-AU" sz="3600" dirty="0"/>
              <a:t> on the </a:t>
            </a:r>
            <a:r>
              <a:rPr lang="en-AU" sz="3600" dirty="0">
                <a:hlinkClick r:id="rId3"/>
              </a:rPr>
              <a:t>scoop.it site</a:t>
            </a:r>
            <a:r>
              <a:rPr lang="en-AU" sz="3600" dirty="0"/>
              <a:t> using the </a:t>
            </a:r>
            <a:r>
              <a:rPr lang="en-AU" sz="3600" dirty="0">
                <a:hlinkClick r:id="rId4"/>
              </a:rPr>
              <a:t>rubric</a:t>
            </a:r>
            <a:r>
              <a:rPr lang="en-AU" sz="3600" dirty="0"/>
              <a:t> provided and </a:t>
            </a:r>
            <a:r>
              <a:rPr lang="en-AU" sz="3600" i="1" dirty="0" smtClean="0"/>
              <a:t>determine </a:t>
            </a:r>
            <a:r>
              <a:rPr lang="en-AU" sz="3600" dirty="0" smtClean="0"/>
              <a:t>which </a:t>
            </a:r>
            <a:r>
              <a:rPr lang="en-AU" sz="3600" dirty="0"/>
              <a:t>sites </a:t>
            </a:r>
            <a:r>
              <a:rPr lang="en-AU" sz="3600" dirty="0" smtClean="0"/>
              <a:t>contain </a:t>
            </a:r>
            <a:r>
              <a:rPr lang="en-AU" sz="3600" dirty="0"/>
              <a:t>reliable material and why you think it is reliable</a:t>
            </a:r>
            <a:r>
              <a:rPr lang="en-AU" sz="3600" dirty="0" smtClean="0"/>
              <a:t>.</a:t>
            </a:r>
          </a:p>
          <a:p>
            <a:pPr marL="0" indent="0">
              <a:buNone/>
            </a:pPr>
            <a:endParaRPr lang="en-AU" sz="3600" dirty="0" smtClean="0"/>
          </a:p>
          <a:p>
            <a:pPr marL="0" indent="0">
              <a:buNone/>
            </a:pPr>
            <a:r>
              <a:rPr lang="en-AU" sz="3600" dirty="0"/>
              <a:t/>
            </a:r>
            <a:br>
              <a:rPr lang="en-AU" sz="3600" dirty="0"/>
            </a:br>
            <a:r>
              <a:rPr lang="en-AU" dirty="0"/>
              <a:t/>
            </a:r>
            <a:br>
              <a:rPr lang="en-AU" dirty="0"/>
            </a:br>
            <a:endParaRPr lang="en-AU" dirty="0"/>
          </a:p>
        </p:txBody>
      </p:sp>
    </p:spTree>
    <p:extLst>
      <p:ext uri="{BB962C8B-B14F-4D97-AF65-F5344CB8AC3E}">
        <p14:creationId xmlns:p14="http://schemas.microsoft.com/office/powerpoint/2010/main" val="250260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ln>
                  <a:solidFill>
                    <a:schemeClr val="accent6">
                      <a:lumMod val="50000"/>
                    </a:schemeClr>
                  </a:solidFill>
                </a:ln>
                <a:solidFill>
                  <a:schemeClr val="accent6">
                    <a:lumMod val="50000"/>
                    <a:alpha val="71000"/>
                  </a:schemeClr>
                </a:solidFill>
                <a:effectLst>
                  <a:reflection blurRad="6350" stA="55000" endA="300" endPos="45500" dir="5400000" sy="-100000" algn="bl" rotWithShape="0"/>
                </a:effectLst>
              </a:rPr>
              <a:t>Website evaluation</a:t>
            </a:r>
            <a:endParaRPr lang="en-AU" dirty="0">
              <a:ln>
                <a:solidFill>
                  <a:schemeClr val="accent6">
                    <a:lumMod val="50000"/>
                  </a:schemeClr>
                </a:solidFill>
              </a:ln>
              <a:solidFill>
                <a:schemeClr val="accent6">
                  <a:lumMod val="50000"/>
                  <a:alpha val="71000"/>
                </a:schemeClr>
              </a:solidFill>
              <a:effectLst>
                <a:reflection blurRad="6350" stA="55000" endA="300" endPos="45500" dir="5400000" sy="-100000" algn="bl" rotWithShape="0"/>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74642"/>
            <a:ext cx="7632848" cy="5756296"/>
          </a:xfrm>
        </p:spPr>
      </p:pic>
    </p:spTree>
    <p:extLst>
      <p:ext uri="{BB962C8B-B14F-4D97-AF65-F5344CB8AC3E}">
        <p14:creationId xmlns:p14="http://schemas.microsoft.com/office/powerpoint/2010/main" val="217163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2000"/>
                    </a14:imgEffect>
                  </a14:imgLayer>
                </a14:imgProps>
              </a:ext>
              <a:ext uri="{28A0092B-C50C-407E-A947-70E740481C1C}">
                <a14:useLocalDpi xmlns:a14="http://schemas.microsoft.com/office/drawing/2010/main" val="0"/>
              </a:ext>
            </a:extLst>
          </a:blip>
          <a:stretch>
            <a:fillRect/>
          </a:stretch>
        </p:blipFill>
        <p:spPr>
          <a:xfrm>
            <a:off x="179512" y="26318"/>
            <a:ext cx="8964488" cy="6831682"/>
          </a:xfrm>
          <a:prstGeom prst="rect">
            <a:avLst/>
          </a:prstGeom>
        </p:spPr>
      </p:pic>
      <p:sp>
        <p:nvSpPr>
          <p:cNvPr id="2" name="Title 1"/>
          <p:cNvSpPr>
            <a:spLocks noGrp="1"/>
          </p:cNvSpPr>
          <p:nvPr>
            <p:ph type="title"/>
          </p:nvPr>
        </p:nvSpPr>
        <p:spPr>
          <a:xfrm>
            <a:off x="457200" y="274638"/>
            <a:ext cx="8229600" cy="922114"/>
          </a:xfrm>
        </p:spPr>
        <p:txBody>
          <a:bodyPr/>
          <a:lstStyle/>
          <a:p>
            <a:r>
              <a:rPr lang="en-AU" dirty="0" smtClean="0"/>
              <a:t>Not Google! Quick Draw </a:t>
            </a:r>
            <a:endParaRPr lang="en-AU" dirty="0"/>
          </a:p>
        </p:txBody>
      </p:sp>
      <p:sp>
        <p:nvSpPr>
          <p:cNvPr id="3" name="Content Placeholder 2"/>
          <p:cNvSpPr>
            <a:spLocks noGrp="1"/>
          </p:cNvSpPr>
          <p:nvPr>
            <p:ph idx="1"/>
          </p:nvPr>
        </p:nvSpPr>
        <p:spPr>
          <a:xfrm>
            <a:off x="179512" y="1556792"/>
            <a:ext cx="8964488" cy="4968552"/>
          </a:xfrm>
        </p:spPr>
        <p:txBody>
          <a:bodyPr/>
          <a:lstStyle/>
          <a:p>
            <a:r>
              <a:rPr lang="en-AU" dirty="0" smtClean="0">
                <a:hlinkClick r:id="rId4"/>
              </a:rPr>
              <a:t>http://www.mashpedia.com</a:t>
            </a:r>
            <a:endParaRPr lang="en-AU" dirty="0" smtClean="0"/>
          </a:p>
          <a:p>
            <a:endParaRPr lang="en-AU" dirty="0"/>
          </a:p>
          <a:p>
            <a:r>
              <a:rPr lang="en-AU" dirty="0" smtClean="0">
                <a:hlinkClick r:id="rId5"/>
              </a:rPr>
              <a:t>http://www.instagrok.com/</a:t>
            </a:r>
            <a:endParaRPr lang="en-AU" dirty="0" smtClean="0"/>
          </a:p>
          <a:p>
            <a:endParaRPr lang="en-AU" dirty="0"/>
          </a:p>
          <a:p>
            <a:r>
              <a:rPr lang="en-AU" dirty="0" smtClean="0">
                <a:hlinkClick r:id="rId6"/>
              </a:rPr>
              <a:t>http://www.boolify.org/</a:t>
            </a:r>
            <a:endParaRPr lang="en-AU" dirty="0" smtClean="0"/>
          </a:p>
          <a:p>
            <a:endParaRPr lang="en-AU" dirty="0"/>
          </a:p>
          <a:p>
            <a:r>
              <a:rPr lang="en-AU" dirty="0" smtClean="0">
                <a:hlinkClick r:id="rId7"/>
              </a:rPr>
              <a:t>https://duckduckgo.com/</a:t>
            </a:r>
            <a:endParaRPr lang="en-AU"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287" y="3717031"/>
            <a:ext cx="2345145" cy="109440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0152" y="1412775"/>
            <a:ext cx="2692652" cy="86905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8095" y="4941168"/>
            <a:ext cx="1796313" cy="1603251"/>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5893" y="2535863"/>
            <a:ext cx="2561169" cy="955462"/>
          </a:xfrm>
          <a:prstGeom prst="rect">
            <a:avLst/>
          </a:prstGeom>
        </p:spPr>
      </p:pic>
    </p:spTree>
    <p:extLst>
      <p:ext uri="{BB962C8B-B14F-4D97-AF65-F5344CB8AC3E}">
        <p14:creationId xmlns:p14="http://schemas.microsoft.com/office/powerpoint/2010/main" val="305356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32" y="1268760"/>
            <a:ext cx="9144000" cy="5589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5330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32" y="1844824"/>
            <a:ext cx="9144000" cy="5013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115616" y="2743760"/>
            <a:ext cx="6840760" cy="1477328"/>
          </a:xfrm>
          <a:prstGeom prst="rect">
            <a:avLst/>
          </a:prstGeom>
          <a:noFill/>
        </p:spPr>
        <p:txBody>
          <a:bodyPr wrap="square" rtlCol="0">
            <a:spAutoFit/>
          </a:bodyPr>
          <a:lstStyle/>
          <a:p>
            <a:r>
              <a:rPr lang="en-AU" dirty="0" smtClean="0">
                <a:solidFill>
                  <a:schemeClr val="bg1"/>
                </a:solidFill>
              </a:rPr>
              <a:t>A Web </a:t>
            </a:r>
            <a:r>
              <a:rPr lang="en-AU" dirty="0">
                <a:solidFill>
                  <a:schemeClr val="bg1"/>
                </a:solidFill>
              </a:rPr>
              <a:t>page should be designed for </a:t>
            </a:r>
            <a:r>
              <a:rPr lang="en-AU" dirty="0" smtClean="0">
                <a:solidFill>
                  <a:schemeClr val="bg1"/>
                </a:solidFill>
              </a:rPr>
              <a:t>easy navigation</a:t>
            </a:r>
            <a:r>
              <a:rPr lang="en-AU" dirty="0">
                <a:solidFill>
                  <a:schemeClr val="bg1"/>
                </a:solidFill>
              </a:rPr>
              <a:t>. Links should be easy to identify and grouped </a:t>
            </a:r>
            <a:r>
              <a:rPr lang="en-AU" dirty="0" smtClean="0">
                <a:solidFill>
                  <a:schemeClr val="bg1"/>
                </a:solidFill>
              </a:rPr>
              <a:t>in some </a:t>
            </a:r>
            <a:r>
              <a:rPr lang="en-AU" dirty="0">
                <a:solidFill>
                  <a:schemeClr val="bg1"/>
                </a:solidFill>
              </a:rPr>
              <a:t>type of logical order. Students should be able to tell </a:t>
            </a:r>
            <a:r>
              <a:rPr lang="en-AU" dirty="0" smtClean="0">
                <a:solidFill>
                  <a:schemeClr val="bg1"/>
                </a:solidFill>
              </a:rPr>
              <a:t>at first </a:t>
            </a:r>
            <a:r>
              <a:rPr lang="en-AU" dirty="0">
                <a:solidFill>
                  <a:schemeClr val="bg1"/>
                </a:solidFill>
              </a:rPr>
              <a:t>glance how a site is organized and the options </a:t>
            </a:r>
            <a:r>
              <a:rPr lang="en-AU" dirty="0" smtClean="0">
                <a:solidFill>
                  <a:schemeClr val="bg1"/>
                </a:solidFill>
              </a:rPr>
              <a:t>available. An </a:t>
            </a:r>
            <a:r>
              <a:rPr lang="en-AU" dirty="0">
                <a:solidFill>
                  <a:schemeClr val="bg1"/>
                </a:solidFill>
              </a:rPr>
              <a:t>added bonus is the inclusion of a keyword search function.</a:t>
            </a:r>
          </a:p>
        </p:txBody>
      </p:sp>
    </p:spTree>
    <p:extLst>
      <p:ext uri="{BB962C8B-B14F-4D97-AF65-F5344CB8AC3E}">
        <p14:creationId xmlns:p14="http://schemas.microsoft.com/office/powerpoint/2010/main" val="962387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32" y="2492896"/>
            <a:ext cx="9144000" cy="4365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1619672" y="2780928"/>
            <a:ext cx="7128792" cy="2031325"/>
          </a:xfrm>
          <a:prstGeom prst="rect">
            <a:avLst/>
          </a:prstGeom>
          <a:noFill/>
        </p:spPr>
        <p:txBody>
          <a:bodyPr wrap="square" rtlCol="0">
            <a:spAutoFit/>
          </a:bodyPr>
          <a:lstStyle/>
          <a:p>
            <a:r>
              <a:rPr lang="en-AU" dirty="0" smtClean="0">
                <a:solidFill>
                  <a:schemeClr val="bg1"/>
                </a:solidFill>
              </a:rPr>
              <a:t>Authority </a:t>
            </a:r>
          </a:p>
          <a:p>
            <a:r>
              <a:rPr lang="en-AU" dirty="0" smtClean="0">
                <a:solidFill>
                  <a:schemeClr val="bg1"/>
                </a:solidFill>
              </a:rPr>
              <a:t>Some filters we can employ are:</a:t>
            </a:r>
          </a:p>
          <a:p>
            <a:r>
              <a:rPr lang="en-AU" dirty="0" smtClean="0">
                <a:solidFill>
                  <a:schemeClr val="bg1"/>
                </a:solidFill>
              </a:rPr>
              <a:t>• Is the author a well-regarded name you recognize?</a:t>
            </a:r>
          </a:p>
          <a:p>
            <a:r>
              <a:rPr lang="en-AU" dirty="0" smtClean="0">
                <a:solidFill>
                  <a:schemeClr val="bg1"/>
                </a:solidFill>
              </a:rPr>
              <a:t>• Does the online document contain a biography and an email address?</a:t>
            </a:r>
          </a:p>
          <a:p>
            <a:r>
              <a:rPr lang="en-AU" dirty="0" smtClean="0">
                <a:solidFill>
                  <a:schemeClr val="bg1"/>
                </a:solidFill>
              </a:rPr>
              <a:t>• Did you link to this site from a site you trust?</a:t>
            </a:r>
          </a:p>
          <a:p>
            <a:r>
              <a:rPr lang="en-AU" dirty="0" smtClean="0">
                <a:solidFill>
                  <a:schemeClr val="bg1"/>
                </a:solidFill>
              </a:rPr>
              <a:t>• Are you led to additional information about the author?</a:t>
            </a:r>
          </a:p>
          <a:p>
            <a:endParaRPr lang="en-AU" dirty="0"/>
          </a:p>
        </p:txBody>
      </p:sp>
    </p:spTree>
    <p:extLst>
      <p:ext uri="{BB962C8B-B14F-4D97-AF65-F5344CB8AC3E}">
        <p14:creationId xmlns:p14="http://schemas.microsoft.com/office/powerpoint/2010/main" val="5702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981805"/>
            <a:ext cx="9144000" cy="386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043608" y="3212976"/>
            <a:ext cx="7632848" cy="2031325"/>
          </a:xfrm>
          <a:prstGeom prst="rect">
            <a:avLst/>
          </a:prstGeom>
          <a:noFill/>
        </p:spPr>
        <p:txBody>
          <a:bodyPr wrap="square" rtlCol="0">
            <a:spAutoFit/>
          </a:bodyPr>
          <a:lstStyle/>
          <a:p>
            <a:r>
              <a:rPr lang="en-AU" dirty="0" smtClean="0">
                <a:solidFill>
                  <a:schemeClr val="bg1"/>
                </a:solidFill>
              </a:rPr>
              <a:t>Biased sites contain words that try to persuade rather than inform. Some of these words include over- generalisations  and simplifications and may also contain games, giveaways, contests, or celebrity endorsements intended to persuade. </a:t>
            </a:r>
          </a:p>
          <a:p>
            <a:r>
              <a:rPr lang="en-AU" dirty="0" smtClean="0">
                <a:solidFill>
                  <a:schemeClr val="bg1"/>
                </a:solidFill>
              </a:rPr>
              <a:t>• Is it clear what organization is sponsoring the page?</a:t>
            </a:r>
          </a:p>
          <a:p>
            <a:r>
              <a:rPr lang="en-AU" dirty="0" smtClean="0">
                <a:solidFill>
                  <a:schemeClr val="bg1"/>
                </a:solidFill>
              </a:rPr>
              <a:t>• Is there is a link to the sponsoring organisation’s Web site?</a:t>
            </a:r>
          </a:p>
          <a:p>
            <a:r>
              <a:rPr lang="en-AU" dirty="0" smtClean="0">
                <a:solidFill>
                  <a:schemeClr val="bg1"/>
                </a:solidFill>
              </a:rPr>
              <a:t>• Is the page actually an ad disguised as information?</a:t>
            </a:r>
            <a:endParaRPr lang="en-AU" dirty="0">
              <a:solidFill>
                <a:schemeClr val="bg1"/>
              </a:solidFill>
            </a:endParaRPr>
          </a:p>
        </p:txBody>
      </p:sp>
    </p:spTree>
    <p:extLst>
      <p:ext uri="{BB962C8B-B14F-4D97-AF65-F5344CB8AC3E}">
        <p14:creationId xmlns:p14="http://schemas.microsoft.com/office/powerpoint/2010/main" val="3782164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asks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25"/>
            <a:ext cx="9144000" cy="67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3573016"/>
            <a:ext cx="9144000" cy="328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1475656" y="4005064"/>
            <a:ext cx="6696744" cy="2031325"/>
          </a:xfrm>
          <a:prstGeom prst="rect">
            <a:avLst/>
          </a:prstGeom>
          <a:noFill/>
        </p:spPr>
        <p:txBody>
          <a:bodyPr wrap="square" rtlCol="0">
            <a:spAutoFit/>
          </a:bodyPr>
          <a:lstStyle/>
          <a:p>
            <a:r>
              <a:rPr lang="en-AU" dirty="0" smtClean="0">
                <a:solidFill>
                  <a:schemeClr val="bg1"/>
                </a:solidFill>
              </a:rPr>
              <a:t>If the author of a site includes a source bibliography students can consult these sources to find additional information about the topic and compare the author’s content with other works. If the author leads the user to related sources, it allows the student to evaluate the</a:t>
            </a:r>
          </a:p>
          <a:p>
            <a:r>
              <a:rPr lang="en-AU" dirty="0" smtClean="0">
                <a:solidFill>
                  <a:schemeClr val="bg1"/>
                </a:solidFill>
              </a:rPr>
              <a:t>a u t h o r’s scholarship. Citations should be full citations to</a:t>
            </a:r>
          </a:p>
          <a:p>
            <a:r>
              <a:rPr lang="en-AU" dirty="0" smtClean="0">
                <a:solidFill>
                  <a:schemeClr val="bg1"/>
                </a:solidFill>
              </a:rPr>
              <a:t>allow students to locate the book or periodical at the library</a:t>
            </a:r>
          </a:p>
          <a:p>
            <a:endParaRPr lang="en-AU" dirty="0"/>
          </a:p>
        </p:txBody>
      </p:sp>
    </p:spTree>
    <p:extLst>
      <p:ext uri="{BB962C8B-B14F-4D97-AF65-F5344CB8AC3E}">
        <p14:creationId xmlns:p14="http://schemas.microsoft.com/office/powerpoint/2010/main" val="83239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838</Words>
  <Application>Microsoft Office PowerPoint</Application>
  <PresentationFormat>On-screen Show (4:3)</PresentationFormat>
  <Paragraphs>81</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Week 5  Websites and Creative Commons</vt:lpstr>
      <vt:lpstr>Tasks </vt:lpstr>
      <vt:lpstr>Website evaluation</vt:lpstr>
      <vt:lpstr>Not Google! Quick Draw </vt:lpstr>
      <vt:lpstr>Tasks</vt:lpstr>
      <vt:lpstr>Tasks</vt:lpstr>
      <vt:lpstr>Tasks</vt:lpstr>
      <vt:lpstr>Tasks</vt:lpstr>
      <vt:lpstr>Tasks</vt:lpstr>
      <vt:lpstr>Tasks</vt:lpstr>
      <vt:lpstr>Tasks</vt:lpstr>
      <vt:lpstr>Tasks</vt:lpstr>
      <vt:lpstr>Tasks</vt:lpstr>
      <vt:lpstr>Tasks</vt:lpstr>
      <vt:lpstr>Creative Commons does not mean a free for all. </vt:lpstr>
      <vt:lpstr>Creative Commons Licenses</vt:lpstr>
    </vt:vector>
  </TitlesOfParts>
  <Company>Curtin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dc:title>
  <dc:creator>Rachel Sheffield</dc:creator>
  <cp:lastModifiedBy>Rachel Sheffield</cp:lastModifiedBy>
  <cp:revision>20</cp:revision>
  <dcterms:created xsi:type="dcterms:W3CDTF">2013-09-03T04:21:11Z</dcterms:created>
  <dcterms:modified xsi:type="dcterms:W3CDTF">2014-04-28T12:12:04Z</dcterms:modified>
</cp:coreProperties>
</file>