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59" r:id="rId3"/>
    <p:sldId id="258" r:id="rId4"/>
    <p:sldId id="261" r:id="rId5"/>
    <p:sldId id="262" r:id="rId6"/>
    <p:sldId id="260" r:id="rId7"/>
    <p:sldId id="263" r:id="rId8"/>
    <p:sldId id="257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4545" autoAdjust="0"/>
  </p:normalViewPr>
  <p:slideViewPr>
    <p:cSldViewPr>
      <p:cViewPr varScale="1">
        <p:scale>
          <a:sx n="72" d="100"/>
          <a:sy n="72" d="100"/>
        </p:scale>
        <p:origin x="17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229018G\Desktop\IATW\Bad%20examp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229018G\Desktop\IATW\Bad%20examp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Temperature of Swan </a:t>
            </a:r>
            <a:r>
              <a:rPr lang="en-US" dirty="0" smtClean="0"/>
              <a:t>River over 12 Hours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386247484091803E-2"/>
          <c:y val="0.12384856307067771"/>
          <c:w val="0.88744917006045565"/>
          <c:h val="0.755322462597564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Degrees C</c:v>
                </c:pt>
              </c:strCache>
            </c:strRef>
          </c:tx>
          <c:marker>
            <c:symbol val="none"/>
          </c:marker>
          <c:val>
            <c:numRef>
              <c:f>Sheet1!$B$5:$B$16</c:f>
              <c:numCache>
                <c:formatCode>General</c:formatCode>
                <c:ptCount val="12"/>
                <c:pt idx="0">
                  <c:v>18.100000000000001</c:v>
                </c:pt>
                <c:pt idx="1">
                  <c:v>18.2</c:v>
                </c:pt>
                <c:pt idx="2">
                  <c:v>18.100000000000001</c:v>
                </c:pt>
                <c:pt idx="3">
                  <c:v>18</c:v>
                </c:pt>
                <c:pt idx="4">
                  <c:v>18.100000000000001</c:v>
                </c:pt>
                <c:pt idx="5">
                  <c:v>18.3</c:v>
                </c:pt>
                <c:pt idx="6">
                  <c:v>18.5</c:v>
                </c:pt>
                <c:pt idx="7">
                  <c:v>18.399999999999999</c:v>
                </c:pt>
                <c:pt idx="8">
                  <c:v>18.3</c:v>
                </c:pt>
                <c:pt idx="9">
                  <c:v>18.2</c:v>
                </c:pt>
                <c:pt idx="10">
                  <c:v>18.100000000000001</c:v>
                </c:pt>
                <c:pt idx="11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643648"/>
        <c:axId val="244545264"/>
      </c:lineChart>
      <c:catAx>
        <c:axId val="190643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545264"/>
        <c:crosses val="autoZero"/>
        <c:auto val="1"/>
        <c:lblAlgn val="ctr"/>
        <c:lblOffset val="100"/>
        <c:noMultiLvlLbl val="0"/>
      </c:catAx>
      <c:valAx>
        <c:axId val="244545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0643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Temperature of Swan </a:t>
            </a:r>
            <a:r>
              <a:rPr lang="en-US" dirty="0" smtClean="0"/>
              <a:t>River over 12 hours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1386247484091789E-2"/>
          <c:y val="0.12384856307067771"/>
          <c:w val="0.80932413502956935"/>
          <c:h val="0.749435782578487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Degrees C</c:v>
                </c:pt>
              </c:strCache>
            </c:strRef>
          </c:tx>
          <c:marker>
            <c:symbol val="none"/>
          </c:marker>
          <c:val>
            <c:numRef>
              <c:f>Sheet1!$B$5:$B$16</c:f>
              <c:numCache>
                <c:formatCode>General</c:formatCode>
                <c:ptCount val="12"/>
                <c:pt idx="0">
                  <c:v>18.100000000000001</c:v>
                </c:pt>
                <c:pt idx="1">
                  <c:v>18.2</c:v>
                </c:pt>
                <c:pt idx="2">
                  <c:v>18.100000000000001</c:v>
                </c:pt>
                <c:pt idx="3">
                  <c:v>18</c:v>
                </c:pt>
                <c:pt idx="4">
                  <c:v>18.100000000000001</c:v>
                </c:pt>
                <c:pt idx="5">
                  <c:v>18.3</c:v>
                </c:pt>
                <c:pt idx="6">
                  <c:v>18.5</c:v>
                </c:pt>
                <c:pt idx="7">
                  <c:v>18.399999999999999</c:v>
                </c:pt>
                <c:pt idx="8">
                  <c:v>18.3</c:v>
                </c:pt>
                <c:pt idx="9">
                  <c:v>18.2</c:v>
                </c:pt>
                <c:pt idx="10">
                  <c:v>18.100000000000001</c:v>
                </c:pt>
                <c:pt idx="11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544088"/>
        <c:axId val="244549184"/>
      </c:lineChart>
      <c:catAx>
        <c:axId val="244544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4549184"/>
        <c:crosses val="autoZero"/>
        <c:auto val="1"/>
        <c:lblAlgn val="ctr"/>
        <c:lblOffset val="100"/>
        <c:noMultiLvlLbl val="0"/>
      </c:catAx>
      <c:valAx>
        <c:axId val="244549184"/>
        <c:scaling>
          <c:orientation val="minMax"/>
          <c:max val="2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544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0.76458</cdr:x>
      <cdr:y>0.86458</cdr:y>
    </cdr:from>
    <cdr:to>
      <cdr:x>0.9375</cdr:x>
      <cdr:y>0.93403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675" y="2371725"/>
          <a:ext cx="7905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  <cdr:relSizeAnchor xmlns:cdr="http://schemas.openxmlformats.org/drawingml/2006/chartDrawing">
    <cdr:from>
      <cdr:x>0.01639</cdr:x>
      <cdr:y>0.01545</cdr:y>
    </cdr:from>
    <cdr:to>
      <cdr:x>0.20947</cdr:x>
      <cdr:y>0.09492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726" y="66676"/>
          <a:ext cx="10096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b="1" dirty="0"/>
            <a:t>C°</a:t>
          </a:r>
        </a:p>
      </cdr:txBody>
    </cdr:sp>
  </cdr:relSizeAnchor>
  <cdr:relSizeAnchor xmlns:cdr="http://schemas.openxmlformats.org/drawingml/2006/chartDrawing">
    <cdr:from>
      <cdr:x>0.39166</cdr:x>
      <cdr:y>0.93819</cdr:y>
    </cdr:from>
    <cdr:to>
      <cdr:x>0.74139</cdr:x>
      <cdr:y>0.98455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10050" y="4048126"/>
          <a:ext cx="1705548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b="1" dirty="0"/>
            <a:t>Hour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0.76458</cdr:x>
      <cdr:y>0.86458</cdr:y>
    </cdr:from>
    <cdr:to>
      <cdr:x>0.9375</cdr:x>
      <cdr:y>0.93403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95675" y="2371725"/>
          <a:ext cx="79057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AU" sz="1100"/>
        </a:p>
      </cdr:txBody>
    </cdr:sp>
  </cdr:relSizeAnchor>
  <cdr:relSizeAnchor xmlns:cdr="http://schemas.openxmlformats.org/drawingml/2006/chartDrawing">
    <cdr:from>
      <cdr:x>0.01639</cdr:x>
      <cdr:y>0.01545</cdr:y>
    </cdr:from>
    <cdr:to>
      <cdr:x>0.20947</cdr:x>
      <cdr:y>0.09492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5726" y="66676"/>
          <a:ext cx="100965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b="1" dirty="0"/>
            <a:t>C°</a:t>
          </a:r>
        </a:p>
      </cdr:txBody>
    </cdr:sp>
  </cdr:relSizeAnchor>
  <cdr:relSizeAnchor xmlns:cdr="http://schemas.openxmlformats.org/drawingml/2006/chartDrawing">
    <cdr:from>
      <cdr:x>0.2725</cdr:x>
      <cdr:y>0.9291</cdr:y>
    </cdr:from>
    <cdr:to>
      <cdr:x>0.62223</cdr:x>
      <cdr:y>0.97545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42592" y="4205064"/>
          <a:ext cx="2878138" cy="209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100" b="1" dirty="0"/>
            <a:t>Hour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D386E-F57B-4BEA-87F1-A1D5FA73F9D1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205B0-362A-4A39-9D02-D62BC9941C8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234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odwaddle.com/Stat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timeline.net/subject/energy-environment.htm#amazon-rainfores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5B0-362A-4A39-9D02-D62BC9941C8F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85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http://www.poodwaddle.com/Stats/</a:t>
            </a:r>
            <a:r>
              <a:rPr lang="en-AU" dirty="0" smtClean="0"/>
              <a:t>    just a</a:t>
            </a:r>
            <a:r>
              <a:rPr lang="en-AU" baseline="0" dirty="0" smtClean="0"/>
              <a:t> look, not sure if you could use this.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14DC-E608-4BA1-A663-911480ECDC3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378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Looks</a:t>
            </a:r>
            <a:r>
              <a:rPr lang="en-AU" baseline="0" dirty="0" smtClean="0"/>
              <a:t> very serious, very official. </a:t>
            </a:r>
          </a:p>
          <a:p>
            <a:r>
              <a:rPr lang="en-AU" baseline="0" dirty="0" smtClean="0"/>
              <a:t>(The answer is that the horizontal scale is very inconsistent. It looks like it is giving you a consistent timeframe (x axis), but it actually changes a lot along the bottom. 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5B0-362A-4A39-9D02-D62BC9941C8F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400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This is measurements of the Swan river over a 12</a:t>
            </a:r>
            <a:r>
              <a:rPr lang="en-AU" baseline="0" dirty="0" smtClean="0"/>
              <a:t> hour period. </a:t>
            </a:r>
            <a:r>
              <a:rPr lang="en-AU" dirty="0" smtClean="0"/>
              <a:t>This looks like a massive change at first glance.</a:t>
            </a:r>
            <a:r>
              <a:rPr lang="en-AU" baseline="0" dirty="0" smtClean="0"/>
              <a:t> Big changes between the low and high point.  But remember to always check the vertical scale. </a:t>
            </a:r>
          </a:p>
          <a:p>
            <a:r>
              <a:rPr lang="en-AU" baseline="0" dirty="0" smtClean="0"/>
              <a:t>The vertical scale is only covering 0.9 of a degree, so a very small temperature range.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5B0-362A-4A39-9D02-D62BC9941C8F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5002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This is the same information</a:t>
            </a:r>
            <a:r>
              <a:rPr lang="en-AU" baseline="0" dirty="0" smtClean="0"/>
              <a:t> on a graph with a different scale. Now it seems very flat.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5B0-362A-4A39-9D02-D62BC9941C8F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807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This is just plain confusing, and is often done by political</a:t>
            </a:r>
            <a:r>
              <a:rPr lang="en-AU" baseline="0" dirty="0" smtClean="0"/>
              <a:t> parties or current affairs programs</a:t>
            </a:r>
            <a:r>
              <a:rPr lang="en-AU" dirty="0" smtClean="0"/>
              <a:t>. Is it 5 dogs</a:t>
            </a:r>
            <a:r>
              <a:rPr lang="en-AU" baseline="0" dirty="0" smtClean="0"/>
              <a:t> and 3 horses? But the horses are so much bigger. Was there more horses?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5B0-362A-4A39-9D02-D62BC9941C8F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215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Context</a:t>
            </a:r>
            <a:r>
              <a:rPr lang="en-AU" baseline="0" dirty="0" smtClean="0"/>
              <a:t> of information matters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5B0-362A-4A39-9D02-D62BC9941C8F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091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Created by someone with an agenda. Wanted to show that the unemployment went up during the Obama administration</a:t>
            </a:r>
          </a:p>
          <a:p>
            <a:r>
              <a:rPr lang="en-AU" dirty="0" smtClean="0"/>
              <a:t>The</a:t>
            </a:r>
            <a:r>
              <a:rPr lang="en-AU" baseline="0" dirty="0" smtClean="0"/>
              <a:t> vertical scale is misleading – Only shows between 8-10% unemployment. Very tight range. Makes comparatively small changes look much bigger.</a:t>
            </a:r>
          </a:p>
          <a:p>
            <a:r>
              <a:rPr lang="en-AU" baseline="0" dirty="0" smtClean="0"/>
              <a:t>Also, this is in the end of his presidential period (2008-2012)– There is no reason why this would be relevant.</a:t>
            </a:r>
          </a:p>
          <a:p>
            <a:r>
              <a:rPr lang="en-AU" baseline="0" dirty="0" smtClean="0"/>
              <a:t>(Also, the last data point is just plotted completely incorrectly.  8.6% should be way down the bottom)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5B0-362A-4A39-9D02-D62BC9941C8F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0318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http://www.gapminder.org/</a:t>
            </a:r>
            <a:r>
              <a:rPr lang="en-AU" dirty="0" smtClean="0"/>
              <a:t>  Paul</a:t>
            </a:r>
            <a:r>
              <a:rPr lang="en-AU" baseline="0" dirty="0" smtClean="0"/>
              <a:t> and I find this incredible but a little complex. Have a little look for example examine the graph of child mortality.  Have a look at the changes in mortality over time, choose 1 or 2 countries and watch (use  PLAY button) the changes over the years.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14DC-E608-4BA1-A663-911480ECDC3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475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hlinkClick r:id="rId3"/>
              </a:rPr>
              <a:t>http://www.futuretimeline.net/subject/energy-environment.htm#amazon-rainforest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Predictive trends this</a:t>
            </a:r>
            <a:r>
              <a:rPr lang="en-AU" baseline="0" dirty="0" smtClean="0"/>
              <a:t> has lots of graphs that show predictive trends. These will only be useful if nothing changes to the context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B14DC-E608-4BA1-A663-911480ECDC3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83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17FEE-FB2C-4EAD-AF7B-6A5B89392524}" type="datetimeFigureOut">
              <a:rPr lang="en-AU" smtClean="0"/>
              <a:pPr/>
              <a:t>28/04/2014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10D12-A1AC-48D4-B925-6D461735548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229018G\Desktop\IATW\Disco%20Stu%20Final.avi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odwaddle.com/Stats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pminder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to spot bad graphs</a:t>
            </a:r>
            <a:endParaRPr lang="en-AU" dirty="0"/>
          </a:p>
        </p:txBody>
      </p:sp>
      <p:pic>
        <p:nvPicPr>
          <p:cNvPr id="4" name="Disco Stu Fina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1124744"/>
            <a:ext cx="5976664" cy="4482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7744" y="6237312"/>
            <a:ext cx="2373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Created by Paul Turner 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5" t="21258" r="35524" b="4602"/>
          <a:stretch/>
        </p:blipFill>
        <p:spPr bwMode="auto">
          <a:xfrm>
            <a:off x="251520" y="25034"/>
            <a:ext cx="8784976" cy="664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50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175" y="620688"/>
            <a:ext cx="2962672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Poodwaddle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5" t="17079" r="43145" b="21908"/>
          <a:stretch/>
        </p:blipFill>
        <p:spPr bwMode="auto">
          <a:xfrm>
            <a:off x="107504" y="260648"/>
            <a:ext cx="6187649" cy="63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3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Reasonable Numbers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Reasonable Scale </a:t>
            </a:r>
          </a:p>
          <a:p>
            <a:pPr lvl="1"/>
            <a:r>
              <a:rPr lang="en-AU" dirty="0" smtClean="0"/>
              <a:t>Tight scale expands changes</a:t>
            </a:r>
          </a:p>
          <a:p>
            <a:pPr lvl="2"/>
            <a:r>
              <a:rPr lang="en-AU" dirty="0" smtClean="0"/>
              <a:t>Makes small things appear big</a:t>
            </a:r>
          </a:p>
          <a:p>
            <a:pPr lvl="1"/>
            <a:r>
              <a:rPr lang="en-AU" dirty="0" smtClean="0"/>
              <a:t>Bigger scale contacts changes</a:t>
            </a:r>
          </a:p>
          <a:p>
            <a:pPr lvl="2"/>
            <a:r>
              <a:rPr lang="en-AU" dirty="0" smtClean="0"/>
              <a:t>Makes a big change appear small</a:t>
            </a:r>
          </a:p>
          <a:p>
            <a:r>
              <a:rPr lang="en-AU" dirty="0" smtClean="0"/>
              <a:t>Consistent</a:t>
            </a:r>
          </a:p>
          <a:p>
            <a:pPr lvl="1"/>
            <a:r>
              <a:rPr lang="en-AU" dirty="0" smtClean="0"/>
              <a:t>Is it the same measurement all the way along?</a:t>
            </a:r>
          </a:p>
          <a:p>
            <a:pPr lvl="1"/>
            <a:r>
              <a:rPr lang="en-AU" dirty="0" smtClean="0"/>
              <a:t>Does that measurement make sense?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Why is this a bad graph?</a:t>
            </a:r>
            <a:endParaRPr lang="en-AU" dirty="0"/>
          </a:p>
        </p:txBody>
      </p:sp>
      <p:pic>
        <p:nvPicPr>
          <p:cNvPr id="4" name="Content Placeholder 3" descr="Facebook - Screwy X ax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908720"/>
            <a:ext cx="7784162" cy="5711868"/>
          </a:xfrm>
        </p:spPr>
      </p:pic>
      <p:sp>
        <p:nvSpPr>
          <p:cNvPr id="6" name="TextBox 5"/>
          <p:cNvSpPr txBox="1"/>
          <p:nvPr/>
        </p:nvSpPr>
        <p:spPr>
          <a:xfrm>
            <a:off x="1835696" y="580526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7 Days</a:t>
            </a:r>
            <a:endParaRPr lang="en-A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5733256"/>
            <a:ext cx="7200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 smtClean="0"/>
              <a:t>53 days</a:t>
            </a:r>
            <a:endParaRPr lang="en-A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5733256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 smtClean="0"/>
              <a:t>12 days</a:t>
            </a:r>
            <a:endParaRPr lang="en-A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5733256"/>
            <a:ext cx="5760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 smtClean="0"/>
              <a:t>26 days</a:t>
            </a:r>
            <a:endParaRPr lang="en-AU" sz="1500" dirty="0"/>
          </a:p>
        </p:txBody>
      </p:sp>
      <p:sp>
        <p:nvSpPr>
          <p:cNvPr id="10" name="Right Arrow 9"/>
          <p:cNvSpPr/>
          <p:nvPr/>
        </p:nvSpPr>
        <p:spPr>
          <a:xfrm>
            <a:off x="755576" y="5157192"/>
            <a:ext cx="792088" cy="5760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extreme example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own Arrow 3"/>
          <p:cNvSpPr/>
          <p:nvPr/>
        </p:nvSpPr>
        <p:spPr>
          <a:xfrm rot="10800000">
            <a:off x="2915816" y="4653136"/>
            <a:ext cx="504056" cy="8640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Down Arrow 4"/>
          <p:cNvSpPr/>
          <p:nvPr/>
        </p:nvSpPr>
        <p:spPr>
          <a:xfrm>
            <a:off x="4860032" y="1700808"/>
            <a:ext cx="432048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Down Arrow 6"/>
          <p:cNvSpPr/>
          <p:nvPr/>
        </p:nvSpPr>
        <p:spPr>
          <a:xfrm>
            <a:off x="683568" y="1268760"/>
            <a:ext cx="360040" cy="6480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 extreme example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507288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78098"/>
          </a:xfrm>
        </p:spPr>
        <p:txBody>
          <a:bodyPr/>
          <a:lstStyle/>
          <a:p>
            <a:r>
              <a:rPr lang="en-AU" dirty="0" smtClean="0"/>
              <a:t>Confusing Images</a:t>
            </a:r>
            <a:endParaRPr lang="en-AU" dirty="0"/>
          </a:p>
        </p:txBody>
      </p:sp>
      <p:pic>
        <p:nvPicPr>
          <p:cNvPr id="8" name="Content Placeholder 7" descr="Animals - Messed up sizes of images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556792"/>
            <a:ext cx="8009148" cy="4608512"/>
          </a:xfrm>
        </p:spPr>
      </p:pic>
      <p:sp>
        <p:nvSpPr>
          <p:cNvPr id="9" name="TextBox 8"/>
          <p:cNvSpPr txBox="1"/>
          <p:nvPr/>
        </p:nvSpPr>
        <p:spPr>
          <a:xfrm>
            <a:off x="2627784" y="1196752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Animals Treated at the local veterinarian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Context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Why was this information put together?</a:t>
            </a:r>
          </a:p>
          <a:p>
            <a:r>
              <a:rPr lang="en-AU" dirty="0" smtClean="0"/>
              <a:t>Was it created from a particular viewpoint, or to prove a particular point?</a:t>
            </a:r>
          </a:p>
          <a:p>
            <a:pPr lvl="1"/>
            <a:r>
              <a:rPr lang="en-AU" dirty="0" smtClean="0"/>
              <a:t>Political Parties</a:t>
            </a:r>
          </a:p>
          <a:p>
            <a:pPr lvl="1"/>
            <a:r>
              <a:rPr lang="en-AU" dirty="0" smtClean="0"/>
              <a:t>Bad science </a:t>
            </a:r>
          </a:p>
          <a:p>
            <a:r>
              <a:rPr lang="en-AU" dirty="0" smtClean="0"/>
              <a:t>What was the source of the information?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What is misleading about this?</a:t>
            </a:r>
            <a:endParaRPr lang="en-AU" dirty="0"/>
          </a:p>
        </p:txBody>
      </p:sp>
      <p:pic>
        <p:nvPicPr>
          <p:cNvPr id="4" name="Content Placeholder 3" descr="fnc-an-20111212-unemployme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277790" cy="4994734"/>
          </a:xfrm>
        </p:spPr>
      </p:pic>
      <p:sp>
        <p:nvSpPr>
          <p:cNvPr id="5" name="TextBox 4"/>
          <p:cNvSpPr txBox="1"/>
          <p:nvPr/>
        </p:nvSpPr>
        <p:spPr>
          <a:xfrm>
            <a:off x="539552" y="63093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Image Source: http://cloudfront.mediamatters.org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8733" r="13168" b="7893"/>
          <a:stretch/>
        </p:blipFill>
        <p:spPr bwMode="auto">
          <a:xfrm>
            <a:off x="33538" y="44624"/>
            <a:ext cx="900295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90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509</Words>
  <Application>Microsoft Office PowerPoint</Application>
  <PresentationFormat>On-screen Show (4:3)</PresentationFormat>
  <Paragraphs>61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How to spot bad graphs</vt:lpstr>
      <vt:lpstr>Reasonable Numbers</vt:lpstr>
      <vt:lpstr>Why is this a bad graph?</vt:lpstr>
      <vt:lpstr>An extreme example</vt:lpstr>
      <vt:lpstr>An extreme example</vt:lpstr>
      <vt:lpstr>Confusing Images</vt:lpstr>
      <vt:lpstr>Context</vt:lpstr>
      <vt:lpstr>What is misleading about this?</vt:lpstr>
      <vt:lpstr>PowerPoint Presentation</vt:lpstr>
      <vt:lpstr>PowerPoint Presentation</vt:lpstr>
      <vt:lpstr>Poodwaddle </vt:lpstr>
    </vt:vector>
  </TitlesOfParts>
  <Company>Curtin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229018G</dc:creator>
  <cp:lastModifiedBy>Rachel Sheffield</cp:lastModifiedBy>
  <cp:revision>23</cp:revision>
  <dcterms:created xsi:type="dcterms:W3CDTF">2013-09-04T07:53:02Z</dcterms:created>
  <dcterms:modified xsi:type="dcterms:W3CDTF">2014-04-28T12:13:12Z</dcterms:modified>
</cp:coreProperties>
</file>