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9" r:id="rId3"/>
    <p:sldId id="257" r:id="rId4"/>
    <p:sldId id="258" r:id="rId5"/>
    <p:sldId id="260" r:id="rId6"/>
    <p:sldId id="269" r:id="rId7"/>
    <p:sldId id="265" r:id="rId8"/>
    <p:sldId id="262" r:id="rId9"/>
    <p:sldId id="264" r:id="rId10"/>
    <p:sldId id="263" r:id="rId11"/>
    <p:sldId id="270"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0581" autoAdjust="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9604E-BA98-4066-A4F0-9EE4F064D17E}" type="datetimeFigureOut">
              <a:rPr lang="en-AU" smtClean="0"/>
              <a:t>28/04/2014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4E13C-1D32-43B2-88F9-85F73FC5DBE1}" type="slidenum">
              <a:rPr lang="en-AU" smtClean="0"/>
              <a:t>‹#›</a:t>
            </a:fld>
            <a:endParaRPr lang="en-AU"/>
          </a:p>
        </p:txBody>
      </p:sp>
    </p:spTree>
    <p:extLst>
      <p:ext uri="{BB962C8B-B14F-4D97-AF65-F5344CB8AC3E}">
        <p14:creationId xmlns:p14="http://schemas.microsoft.com/office/powerpoint/2010/main" val="209732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oki.com/php/viewmessage/?chsm=a9c9160f75a96b1c65df3cf5b80620ff&amp;mId=185215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encast.com/t/QqdkzYjE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nquiringabouttheworld.weebly.com/support-and-critique-q--contex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image links to a </a:t>
            </a:r>
            <a:r>
              <a:rPr lang="en-AU" dirty="0" err="1" smtClean="0"/>
              <a:t>mocumentary</a:t>
            </a:r>
            <a:r>
              <a:rPr lang="en-AU" dirty="0" smtClean="0"/>
              <a:t> on plastic bags </a:t>
            </a:r>
          </a:p>
          <a:p>
            <a:r>
              <a:rPr lang="en-AU" dirty="0" smtClean="0"/>
              <a:t>It is time to find your</a:t>
            </a:r>
            <a:r>
              <a:rPr lang="en-AU" baseline="0" dirty="0" smtClean="0"/>
              <a:t> project the issue you would like to research </a:t>
            </a: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1</a:t>
            </a:fld>
            <a:endParaRPr lang="en-AU"/>
          </a:p>
        </p:txBody>
      </p:sp>
    </p:spTree>
    <p:extLst>
      <p:ext uri="{BB962C8B-B14F-4D97-AF65-F5344CB8AC3E}">
        <p14:creationId xmlns:p14="http://schemas.microsoft.com/office/powerpoint/2010/main" val="306993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we are going to interrogate the websites on the ‘bag the web’</a:t>
            </a:r>
          </a:p>
          <a:p>
            <a:endParaRPr lang="en-AU" baseline="0" dirty="0" smtClean="0"/>
          </a:p>
          <a:p>
            <a:pPr marL="228600" indent="-228600">
              <a:buAutoNum type="arabicParenR"/>
            </a:pPr>
            <a:r>
              <a:rPr lang="en-AU" baseline="0" dirty="0" smtClean="0"/>
              <a:t>5-10 mins discussion on images, music, phrases used to evoke certain emotion. Each group choose 1 example image, phrase or music.  </a:t>
            </a:r>
          </a:p>
          <a:p>
            <a:pPr marL="228600" indent="-228600">
              <a:buAutoNum type="arabicParenR"/>
            </a:pPr>
            <a:endParaRPr lang="en-AU" baseline="0" dirty="0" smtClean="0"/>
          </a:p>
          <a:p>
            <a:pPr marL="0" indent="0">
              <a:buNone/>
            </a:pP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2</a:t>
            </a:fld>
            <a:endParaRPr lang="en-AU"/>
          </a:p>
        </p:txBody>
      </p:sp>
    </p:spTree>
    <p:extLst>
      <p:ext uri="{BB962C8B-B14F-4D97-AF65-F5344CB8AC3E}">
        <p14:creationId xmlns:p14="http://schemas.microsoft.com/office/powerpoint/2010/main" val="426260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3"/>
              </a:rPr>
              <a:t>http://www.voki.com/php/viewmessage/?chsm=a9c9160f75a96b1c65df3cf5b80620ff&amp;mId=1852155</a:t>
            </a:r>
            <a:r>
              <a:rPr lang="en-AU" sz="1200" kern="1200" dirty="0" smtClean="0">
                <a:solidFill>
                  <a:schemeClr val="tx1"/>
                </a:solidFill>
                <a:effectLst/>
                <a:latin typeface="+mn-lt"/>
                <a:ea typeface="+mn-ea"/>
                <a:cs typeface="+mn-cs"/>
              </a:rPr>
              <a:t> </a:t>
            </a:r>
          </a:p>
          <a:p>
            <a:endParaRPr lang="en-AU" dirty="0" smtClean="0"/>
          </a:p>
          <a:p>
            <a:r>
              <a:rPr lang="en-AU" dirty="0" smtClean="0"/>
              <a:t>This is our</a:t>
            </a:r>
            <a:r>
              <a:rPr lang="en-AU" baseline="0" dirty="0" smtClean="0"/>
              <a:t> example as we decided in order to get you to create something we needed to do it first…..this is Michael who is a press advocate for his cousins in Borneo the Orang </a:t>
            </a:r>
            <a:r>
              <a:rPr lang="en-AU" baseline="0" dirty="0" err="1" smtClean="0"/>
              <a:t>Utans</a:t>
            </a:r>
            <a:r>
              <a:rPr lang="en-AU" baseline="0" dirty="0" smtClean="0"/>
              <a:t> who are impacted by deforestation</a:t>
            </a: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3</a:t>
            </a:fld>
            <a:endParaRPr lang="en-AU"/>
          </a:p>
        </p:txBody>
      </p:sp>
    </p:spTree>
    <p:extLst>
      <p:ext uri="{BB962C8B-B14F-4D97-AF65-F5344CB8AC3E}">
        <p14:creationId xmlns:p14="http://schemas.microsoft.com/office/powerpoint/2010/main" val="23546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created this in bubbl.com</a:t>
            </a:r>
            <a:r>
              <a:rPr lang="en-AU" baseline="0" dirty="0" smtClean="0"/>
              <a:t>. This mind map is about you exploring the areas around the problem thinking about questions that you could explore and related areas. The more dense and detailed your concept map the more scope that you will have to explore.</a:t>
            </a: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4</a:t>
            </a:fld>
            <a:endParaRPr lang="en-AU"/>
          </a:p>
        </p:txBody>
      </p:sp>
    </p:spTree>
    <p:extLst>
      <p:ext uri="{BB962C8B-B14F-4D97-AF65-F5344CB8AC3E}">
        <p14:creationId xmlns:p14="http://schemas.microsoft.com/office/powerpoint/2010/main" val="361976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See </a:t>
            </a:r>
            <a:r>
              <a:rPr lang="en-AU" dirty="0" err="1" smtClean="0"/>
              <a:t>jing</a:t>
            </a:r>
            <a:r>
              <a:rPr lang="en-AU" dirty="0" smtClean="0"/>
              <a:t> video </a:t>
            </a:r>
            <a:r>
              <a:rPr lang="en-AU" u="sng" dirty="0" smtClean="0">
                <a:hlinkClick r:id="rId3"/>
              </a:rPr>
              <a:t>http://screencast.com/t/QqdkzYjEp</a:t>
            </a:r>
            <a:endParaRPr lang="en-AU" dirty="0" smtClean="0"/>
          </a:p>
        </p:txBody>
      </p:sp>
      <p:sp>
        <p:nvSpPr>
          <p:cNvPr id="4" name="Slide Number Placeholder 3"/>
          <p:cNvSpPr>
            <a:spLocks noGrp="1"/>
          </p:cNvSpPr>
          <p:nvPr>
            <p:ph type="sldNum" sz="quarter" idx="10"/>
          </p:nvPr>
        </p:nvSpPr>
        <p:spPr/>
        <p:txBody>
          <a:bodyPr/>
          <a:lstStyle/>
          <a:p>
            <a:fld id="{2AC4E13C-1D32-43B2-88F9-85F73FC5DBE1}" type="slidenum">
              <a:rPr lang="en-AU" smtClean="0"/>
              <a:t>5</a:t>
            </a:fld>
            <a:endParaRPr lang="en-AU"/>
          </a:p>
        </p:txBody>
      </p:sp>
    </p:spTree>
    <p:extLst>
      <p:ext uri="{BB962C8B-B14F-4D97-AF65-F5344CB8AC3E}">
        <p14:creationId xmlns:p14="http://schemas.microsoft.com/office/powerpoint/2010/main" val="341624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a:t>
            </a:r>
            <a:r>
              <a:rPr lang="en-AU" dirty="0" err="1" smtClean="0"/>
              <a:t>powerpoint</a:t>
            </a:r>
            <a:r>
              <a:rPr lang="en-AU" dirty="0" smtClean="0"/>
              <a:t> the Bentley students</a:t>
            </a:r>
            <a:r>
              <a:rPr lang="en-AU" baseline="0" dirty="0" smtClean="0"/>
              <a:t> will complete so that all students would get a great understanding of </a:t>
            </a:r>
            <a:r>
              <a:rPr lang="en-AU" baseline="0" smtClean="0"/>
              <a:t>the different tools </a:t>
            </a:r>
            <a:endParaRPr lang="en-AU"/>
          </a:p>
        </p:txBody>
      </p:sp>
      <p:sp>
        <p:nvSpPr>
          <p:cNvPr id="4" name="Slide Number Placeholder 3"/>
          <p:cNvSpPr>
            <a:spLocks noGrp="1"/>
          </p:cNvSpPr>
          <p:nvPr>
            <p:ph type="sldNum" sz="quarter" idx="10"/>
          </p:nvPr>
        </p:nvSpPr>
        <p:spPr/>
        <p:txBody>
          <a:bodyPr/>
          <a:lstStyle/>
          <a:p>
            <a:fld id="{2AC4E13C-1D32-43B2-88F9-85F73FC5DBE1}" type="slidenum">
              <a:rPr lang="en-AU" smtClean="0"/>
              <a:t>7</a:t>
            </a:fld>
            <a:endParaRPr lang="en-AU"/>
          </a:p>
        </p:txBody>
      </p:sp>
    </p:spTree>
    <p:extLst>
      <p:ext uri="{BB962C8B-B14F-4D97-AF65-F5344CB8AC3E}">
        <p14:creationId xmlns:p14="http://schemas.microsoft.com/office/powerpoint/2010/main" val="382882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http://inquiringabouttheworld.weebly.com/support-and-critique-q--context.html</a:t>
            </a:r>
            <a:r>
              <a:rPr lang="en-AU" dirty="0" smtClean="0"/>
              <a:t>  </a:t>
            </a: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8</a:t>
            </a:fld>
            <a:endParaRPr lang="en-AU"/>
          </a:p>
        </p:txBody>
      </p:sp>
    </p:spTree>
    <p:extLst>
      <p:ext uri="{BB962C8B-B14F-4D97-AF65-F5344CB8AC3E}">
        <p14:creationId xmlns:p14="http://schemas.microsoft.com/office/powerpoint/2010/main" val="153756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how are we going?</a:t>
            </a:r>
            <a:endParaRPr lang="en-AU" baseline="0" dirty="0" smtClean="0"/>
          </a:p>
          <a:p>
            <a:pPr marL="0" indent="0">
              <a:buNone/>
            </a:pPr>
            <a:endParaRPr lang="en-AU" baseline="0" dirty="0" smtClean="0"/>
          </a:p>
          <a:p>
            <a:pPr marL="0" indent="0">
              <a:buNone/>
            </a:pPr>
            <a:endParaRPr lang="en-AU" dirty="0"/>
          </a:p>
        </p:txBody>
      </p:sp>
      <p:sp>
        <p:nvSpPr>
          <p:cNvPr id="4" name="Slide Number Placeholder 3"/>
          <p:cNvSpPr>
            <a:spLocks noGrp="1"/>
          </p:cNvSpPr>
          <p:nvPr>
            <p:ph type="sldNum" sz="quarter" idx="10"/>
          </p:nvPr>
        </p:nvSpPr>
        <p:spPr/>
        <p:txBody>
          <a:bodyPr/>
          <a:lstStyle/>
          <a:p>
            <a:fld id="{2AC4E13C-1D32-43B2-88F9-85F73FC5DBE1}" type="slidenum">
              <a:rPr lang="en-AU" smtClean="0"/>
              <a:t>12</a:t>
            </a:fld>
            <a:endParaRPr lang="en-AU"/>
          </a:p>
        </p:txBody>
      </p:sp>
    </p:spTree>
    <p:extLst>
      <p:ext uri="{BB962C8B-B14F-4D97-AF65-F5344CB8AC3E}">
        <p14:creationId xmlns:p14="http://schemas.microsoft.com/office/powerpoint/2010/main" val="426260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882D6C-FB65-49B2-8AAC-CFF6F8EC705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AACA89A8-5CAF-4940-A9FD-36EA39205309}" type="slidenum">
              <a:rPr lang="en-AU" smtClean="0"/>
              <a:t>‹#›</a:t>
            </a:fld>
            <a:endParaRPr lang="en-AU"/>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82D6C-FB65-49B2-8AAC-CFF6F8EC705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CA89A8-5CAF-4940-A9FD-36EA39205309}"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82D6C-FB65-49B2-8AAC-CFF6F8EC7057}" type="datetimeFigureOut">
              <a:rPr lang="en-AU" smtClean="0"/>
              <a:t>28/04/2014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CA89A8-5CAF-4940-A9FD-36EA39205309}"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882D6C-FB65-49B2-8AAC-CFF6F8EC7057}" type="datetimeFigureOut">
              <a:rPr lang="en-AU" smtClean="0"/>
              <a:t>28/04/2014</a:t>
            </a:fld>
            <a:endParaRPr lang="en-AU"/>
          </a:p>
        </p:txBody>
      </p:sp>
      <p:sp>
        <p:nvSpPr>
          <p:cNvPr id="10" name="Slide Number Placeholder 9"/>
          <p:cNvSpPr>
            <a:spLocks noGrp="1"/>
          </p:cNvSpPr>
          <p:nvPr>
            <p:ph type="sldNum" sz="quarter" idx="11"/>
          </p:nvPr>
        </p:nvSpPr>
        <p:spPr/>
        <p:txBody>
          <a:bodyPr/>
          <a:lstStyle/>
          <a:p>
            <a:fld id="{AACA89A8-5CAF-4940-A9FD-36EA39205309}" type="slidenum">
              <a:rPr lang="en-AU" smtClean="0"/>
              <a:t>‹#›</a:t>
            </a:fld>
            <a:endParaRPr lang="en-AU"/>
          </a:p>
        </p:txBody>
      </p:sp>
      <p:sp>
        <p:nvSpPr>
          <p:cNvPr id="12" name="Footer Placeholder 11"/>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4F882D6C-FB65-49B2-8AAC-CFF6F8EC7057}" type="datetimeFigureOut">
              <a:rPr lang="en-AU" smtClean="0"/>
              <a:t>28/04/2014</a:t>
            </a:fld>
            <a:endParaRPr lang="en-AU"/>
          </a:p>
        </p:txBody>
      </p:sp>
      <p:sp>
        <p:nvSpPr>
          <p:cNvPr id="20" name="Slide Number Placeholder 19"/>
          <p:cNvSpPr>
            <a:spLocks noGrp="1"/>
          </p:cNvSpPr>
          <p:nvPr>
            <p:ph type="sldNum" sz="quarter" idx="11"/>
          </p:nvPr>
        </p:nvSpPr>
        <p:spPr/>
        <p:txBody>
          <a:bodyPr/>
          <a:lstStyle/>
          <a:p>
            <a:fld id="{AACA89A8-5CAF-4940-A9FD-36EA39205309}" type="slidenum">
              <a:rPr lang="en-AU" smtClean="0"/>
              <a:t>‹#›</a:t>
            </a:fld>
            <a:endParaRPr lang="en-AU"/>
          </a:p>
        </p:txBody>
      </p:sp>
      <p:sp>
        <p:nvSpPr>
          <p:cNvPr id="21" name="Footer Placeholder 20"/>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F882D6C-FB65-49B2-8AAC-CFF6F8EC7057}"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CA89A8-5CAF-4940-A9FD-36EA39205309}" type="slidenum">
              <a:rPr lang="en-AU" smtClean="0"/>
              <a:t>‹#›</a:t>
            </a:fld>
            <a:endParaRPr lang="en-AU"/>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882D6C-FB65-49B2-8AAC-CFF6F8EC7057}" type="datetimeFigureOut">
              <a:rPr lang="en-AU" smtClean="0"/>
              <a:t>28/04/2014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CA89A8-5CAF-4940-A9FD-36EA39205309}" type="slidenum">
              <a:rPr lang="en-AU" smtClean="0"/>
              <a:t>‹#›</a:t>
            </a:fld>
            <a:endParaRPr lang="en-AU"/>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882D6C-FB65-49B2-8AAC-CFF6F8EC7057}" type="datetimeFigureOut">
              <a:rPr lang="en-AU" smtClean="0"/>
              <a:t>28/04/2014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CA89A8-5CAF-4940-A9FD-36EA39205309}"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882D6C-FB65-49B2-8AAC-CFF6F8EC7057}" type="datetimeFigureOut">
              <a:rPr lang="en-AU" smtClean="0"/>
              <a:t>28/04/2014</a:t>
            </a:fld>
            <a:endParaRPr lang="en-AU"/>
          </a:p>
        </p:txBody>
      </p:sp>
      <p:sp>
        <p:nvSpPr>
          <p:cNvPr id="6" name="Slide Number Placeholder 5"/>
          <p:cNvSpPr>
            <a:spLocks noGrp="1"/>
          </p:cNvSpPr>
          <p:nvPr>
            <p:ph type="sldNum" sz="quarter" idx="11"/>
          </p:nvPr>
        </p:nvSpPr>
        <p:spPr/>
        <p:txBody>
          <a:bodyPr/>
          <a:lstStyle/>
          <a:p>
            <a:fld id="{AACA89A8-5CAF-4940-A9FD-36EA39205309}"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4F882D6C-FB65-49B2-8AAC-CFF6F8EC7057}" type="datetimeFigureOut">
              <a:rPr lang="en-AU" smtClean="0"/>
              <a:t>28/04/2014</a:t>
            </a:fld>
            <a:endParaRPr lang="en-AU"/>
          </a:p>
        </p:txBody>
      </p:sp>
      <p:sp>
        <p:nvSpPr>
          <p:cNvPr id="10" name="Slide Number Placeholder 9"/>
          <p:cNvSpPr>
            <a:spLocks noGrp="1"/>
          </p:cNvSpPr>
          <p:nvPr>
            <p:ph type="sldNum" sz="quarter" idx="15"/>
          </p:nvPr>
        </p:nvSpPr>
        <p:spPr/>
        <p:txBody>
          <a:bodyPr/>
          <a:lstStyle/>
          <a:p>
            <a:fld id="{AACA89A8-5CAF-4940-A9FD-36EA39205309}" type="slidenum">
              <a:rPr lang="en-AU" smtClean="0"/>
              <a:t>‹#›</a:t>
            </a:fld>
            <a:endParaRPr lang="en-AU"/>
          </a:p>
        </p:txBody>
      </p:sp>
      <p:sp>
        <p:nvSpPr>
          <p:cNvPr id="13" name="Footer Placeholder 12"/>
          <p:cNvSpPr>
            <a:spLocks noGrp="1"/>
          </p:cNvSpPr>
          <p:nvPr>
            <p:ph type="ftr" sz="quarter" idx="16"/>
          </p:nvPr>
        </p:nvSpPr>
        <p:spPr/>
        <p:txBody>
          <a:bodyPr/>
          <a:lstStyle/>
          <a:p>
            <a:endParaRPr lang="en-A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82D6C-FB65-49B2-8AAC-CFF6F8EC7057}" type="datetimeFigureOut">
              <a:rPr lang="en-AU" smtClean="0"/>
              <a:t>28/04/2014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CA89A8-5CAF-4940-A9FD-36EA39205309}" type="slidenum">
              <a:rPr lang="en-AU" smtClean="0"/>
              <a:t>‹#›</a:t>
            </a:fld>
            <a:endParaRPr lang="en-A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AU"/>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AACA89A8-5CAF-4940-A9FD-36EA39205309}" type="slidenum">
              <a:rPr lang="en-AU" smtClean="0"/>
              <a:t>‹#›</a:t>
            </a:fld>
            <a:endParaRPr lang="en-AU"/>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4F882D6C-FB65-49B2-8AAC-CFF6F8EC7057}" type="datetimeFigureOut">
              <a:rPr lang="en-AU" smtClean="0"/>
              <a:t>28/04/2014</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feature=player_embedded&amp;v=GLgh9h2ePY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oki.com/php/viewmessage/?chsm=a9c9160f75a96b1c65df3cf5b80620ff&amp;mId=185215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nquiringabouttheworld.weebly.com/emotions.html" TargetMode="External"/><Relationship Id="rId7" Type="http://schemas.openxmlformats.org/officeDocument/2006/relationships/hyperlink" Target="http://inquiringabouttheworld.weebly.com/support-and-critique-q--contex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voki.com/" TargetMode="External"/><Relationship Id="rId5" Type="http://schemas.openxmlformats.org/officeDocument/2006/relationships/hyperlink" Target="http://inquiringabouttheworld.weebly.com/graphic-organisers.html" TargetMode="External"/><Relationship Id="rId4" Type="http://schemas.openxmlformats.org/officeDocument/2006/relationships/hyperlink" Target="http://inquiringabouttheworld.weebly.com/mindmapping.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nquiringabouttheworld.weebly.com/emotions.html" TargetMode="External"/><Relationship Id="rId7" Type="http://schemas.openxmlformats.org/officeDocument/2006/relationships/hyperlink" Target="http://inquiringabouttheworld.weebly.com/support-and-critique-q--contex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voki.com/" TargetMode="External"/><Relationship Id="rId5" Type="http://schemas.openxmlformats.org/officeDocument/2006/relationships/hyperlink" Target="http://inquiringabouttheworld.weebly.com/graphic-organisers.html" TargetMode="External"/><Relationship Id="rId4" Type="http://schemas.openxmlformats.org/officeDocument/2006/relationships/hyperlink" Target="http://inquiringabouttheworld.weebly.com/mindmapping.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voki.com/php/viewmessage/?chsm=a9c9160f75a96b1c65df3cf5b80620ff&amp;mId=18521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encast.com/t/QqdkzYjE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nquiringabouttheworld.weebly.com/support-and-critique-q--contex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6980312" cy="1152128"/>
          </a:xfrm>
        </p:spPr>
        <p:txBody>
          <a:bodyPr>
            <a:normAutofit fontScale="90000"/>
          </a:bodyPr>
          <a:lstStyle/>
          <a:p>
            <a:r>
              <a:rPr lang="en-AU" dirty="0" smtClean="0"/>
              <a:t>Week 3 </a:t>
            </a:r>
            <a:endParaRPr lang="en-AU" dirty="0"/>
          </a:p>
        </p:txBody>
      </p:sp>
      <p:pic>
        <p:nvPicPr>
          <p:cNvPr id="1026" name="Picture 2" descr="C:\Users\Rachel\Desktop\Week3.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77" y="1130474"/>
            <a:ext cx="8355323"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3364" y="6261670"/>
            <a:ext cx="7632848" cy="369332"/>
          </a:xfrm>
          <a:prstGeom prst="rect">
            <a:avLst/>
          </a:prstGeom>
        </p:spPr>
        <p:txBody>
          <a:bodyPr wrap="square">
            <a:spAutoFit/>
          </a:bodyPr>
          <a:lstStyle/>
          <a:p>
            <a:r>
              <a:rPr lang="en-AU" dirty="0"/>
              <a:t>http://www.youtube.com/watch?feature=player_embedded&amp;v=GLgh9h2ePYw</a:t>
            </a:r>
          </a:p>
        </p:txBody>
      </p:sp>
    </p:spTree>
    <p:extLst>
      <p:ext uri="{BB962C8B-B14F-4D97-AF65-F5344CB8AC3E}">
        <p14:creationId xmlns:p14="http://schemas.microsoft.com/office/powerpoint/2010/main" val="3898551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8200"/>
            <a:ext cx="8640960" cy="5471120"/>
          </a:xfrm>
        </p:spPr>
        <p:txBody>
          <a:bodyPr/>
          <a:lstStyle/>
          <a:p>
            <a:pPr marL="0" indent="0" algn="ctr">
              <a:buNone/>
            </a:pPr>
            <a:r>
              <a:rPr lang="en-AU" sz="3600" b="1" dirty="0" smtClean="0"/>
              <a:t>Week </a:t>
            </a:r>
            <a:r>
              <a:rPr lang="en-AU" sz="3600" b="1" dirty="0"/>
              <a:t>3 Types of Questions and Guidance </a:t>
            </a:r>
            <a:r>
              <a:rPr lang="en-AU" dirty="0"/>
              <a:t/>
            </a:r>
            <a:br>
              <a:rPr lang="en-AU" dirty="0"/>
            </a:br>
            <a:r>
              <a:rPr lang="en-AU" dirty="0" smtClean="0"/>
              <a:t>.</a:t>
            </a:r>
            <a:r>
              <a:rPr lang="en-AU" dirty="0"/>
              <a:t/>
            </a:r>
            <a:br>
              <a:rPr lang="en-AU" dirty="0"/>
            </a:br>
            <a:endParaRPr lang="en-AU" dirty="0"/>
          </a:p>
          <a:p>
            <a:pPr marL="0" indent="0">
              <a:buNone/>
            </a:pPr>
            <a:r>
              <a:rPr lang="en-AU" b="1" i="1" dirty="0" smtClean="0"/>
              <a:t>Clarifying</a:t>
            </a:r>
            <a:r>
              <a:rPr lang="en-AU" dirty="0"/>
              <a:t>  - Why did you choose this </a:t>
            </a:r>
            <a:r>
              <a:rPr lang="en-AU" dirty="0" err="1"/>
              <a:t>voki</a:t>
            </a:r>
            <a:r>
              <a:rPr lang="en-AU" dirty="0"/>
              <a:t>? </a:t>
            </a:r>
            <a:r>
              <a:rPr lang="en-AU" dirty="0" smtClean="0"/>
              <a:t>Can you tell me more about the problem? </a:t>
            </a:r>
          </a:p>
          <a:p>
            <a:pPr marL="0" indent="0">
              <a:buNone/>
            </a:pPr>
            <a:r>
              <a:rPr lang="en-AU" dirty="0"/>
              <a:t/>
            </a:r>
            <a:br>
              <a:rPr lang="en-AU" dirty="0"/>
            </a:br>
            <a:endParaRPr lang="en-AU" dirty="0" smtClean="0"/>
          </a:p>
          <a:p>
            <a:pPr marL="0" indent="0">
              <a:buNone/>
            </a:pPr>
            <a:r>
              <a:rPr lang="en-AU" b="1" i="1" dirty="0" smtClean="0"/>
              <a:t>Probing</a:t>
            </a:r>
            <a:r>
              <a:rPr lang="en-AU" dirty="0"/>
              <a:t> - How did you choose the problem? Can you explain your problem in more detail? Where are the boundaries of your problem</a:t>
            </a:r>
            <a:r>
              <a:rPr lang="en-AU" dirty="0" smtClean="0"/>
              <a:t>? </a:t>
            </a:r>
            <a:endParaRPr lang="en-AU" dirty="0"/>
          </a:p>
        </p:txBody>
      </p:sp>
    </p:spTree>
    <p:extLst>
      <p:ext uri="{BB962C8B-B14F-4D97-AF65-F5344CB8AC3E}">
        <p14:creationId xmlns:p14="http://schemas.microsoft.com/office/powerpoint/2010/main" val="3737800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964488" cy="5085184"/>
          </a:xfrm>
        </p:spPr>
        <p:txBody>
          <a:bodyPr>
            <a:normAutofit fontScale="92500" lnSpcReduction="10000"/>
          </a:bodyPr>
          <a:lstStyle/>
          <a:p>
            <a:r>
              <a:rPr lang="en-AU" dirty="0" smtClean="0">
                <a:solidFill>
                  <a:srgbClr val="FF0000"/>
                </a:solidFill>
              </a:rPr>
              <a:t>What to assess!!! Your word document should look like this</a:t>
            </a:r>
          </a:p>
          <a:p>
            <a:pPr marL="0" indent="0">
              <a:buNone/>
            </a:pPr>
            <a:r>
              <a:rPr lang="en-AU" dirty="0" smtClean="0"/>
              <a:t>Smith_John_12345678_IATW171_Assessment1.doc</a:t>
            </a:r>
            <a:endParaRPr lang="en-AU" dirty="0"/>
          </a:p>
          <a:p>
            <a:pPr marL="0" indent="0" algn="ctr">
              <a:buNone/>
            </a:pPr>
            <a:r>
              <a:rPr lang="en-AU" sz="4600" b="1" i="1" dirty="0" err="1" smtClean="0"/>
              <a:t>Voki</a:t>
            </a:r>
            <a:endParaRPr lang="en-AU" sz="4600" b="1" dirty="0"/>
          </a:p>
          <a:p>
            <a:pPr marL="0" indent="0" algn="just">
              <a:buNone/>
            </a:pPr>
            <a:r>
              <a:rPr lang="en-AU" sz="1900" i="1" dirty="0" smtClean="0"/>
              <a:t>I </a:t>
            </a:r>
            <a:r>
              <a:rPr lang="en-AU" sz="1900" i="1" dirty="0"/>
              <a:t>am Michael the monkey here in Borneo. As a member of the press I am looking at the issue of deforestation here. This is the removal of the natural forest for logging for sale, clearing land for building and industry. What is happening to the habitat of my cousins, the orang </a:t>
            </a:r>
            <a:r>
              <a:rPr lang="en-AU" sz="1900" i="1" dirty="0" err="1"/>
              <a:t>utans</a:t>
            </a:r>
            <a:r>
              <a:rPr lang="en-AU" sz="1900" i="1" dirty="0"/>
              <a:t>? What are happening to the numbers and types of animal species here on the Malaysian peninsula? I need to find out. </a:t>
            </a:r>
            <a:endParaRPr lang="en-AU" sz="1900" dirty="0"/>
          </a:p>
          <a:p>
            <a:pPr marL="0" indent="0">
              <a:buNone/>
            </a:pPr>
            <a:r>
              <a:rPr lang="en-AU" sz="1200" dirty="0"/>
              <a:t>75 words </a:t>
            </a:r>
          </a:p>
          <a:p>
            <a:pPr marL="0" indent="0">
              <a:buNone/>
            </a:pPr>
            <a:r>
              <a:rPr lang="en-AU" sz="1700" dirty="0"/>
              <a:t>URL </a:t>
            </a:r>
            <a:r>
              <a:rPr lang="en-AU" dirty="0"/>
              <a:t> </a:t>
            </a:r>
            <a:r>
              <a:rPr lang="en-AU" sz="2200" u="sng" dirty="0">
                <a:hlinkClick r:id="rId2"/>
              </a:rPr>
              <a:t>http://www.voki.com/php/viewmessage/?chsm=a9c9160f75a96b1c65df3cf5b80620ff&amp;mId=1852155</a:t>
            </a:r>
            <a:r>
              <a:rPr lang="en-AU" sz="2200" dirty="0"/>
              <a:t> </a:t>
            </a:r>
            <a:endParaRPr lang="en-AU" sz="2200" b="1" dirty="0" smtClean="0"/>
          </a:p>
          <a:p>
            <a:pPr marL="0" indent="0" algn="ctr">
              <a:buNone/>
            </a:pPr>
            <a:r>
              <a:rPr lang="en-AU" sz="4100" b="1" dirty="0" smtClean="0"/>
              <a:t>Concept </a:t>
            </a:r>
            <a:r>
              <a:rPr lang="en-AU" sz="4100" b="1" dirty="0"/>
              <a:t>Map</a:t>
            </a:r>
            <a:endParaRPr lang="en-AU" sz="4100" dirty="0"/>
          </a:p>
          <a:p>
            <a:pPr marL="0" indent="0">
              <a:buNone/>
            </a:pPr>
            <a:endParaRPr lang="en-AU" dirty="0"/>
          </a:p>
        </p:txBody>
      </p:sp>
      <p:pic>
        <p:nvPicPr>
          <p:cNvPr id="4" name="Picture 2" descr="C:\Users\Rachel\Desktop\171Inquiry\New-Mind-Map_2hk4uyj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81128"/>
            <a:ext cx="7128792" cy="224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5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86" y="404664"/>
            <a:ext cx="8229600" cy="274042"/>
          </a:xfrm>
        </p:spPr>
        <p:txBody>
          <a:bodyPr>
            <a:noAutofit/>
          </a:bodyPr>
          <a:lstStyle/>
          <a:p>
            <a:r>
              <a:rPr lang="en-AU" sz="4000" dirty="0" smtClean="0"/>
              <a:t>Tasks </a:t>
            </a:r>
            <a:endParaRPr lang="en-AU" sz="4000" dirty="0"/>
          </a:p>
        </p:txBody>
      </p:sp>
      <p:sp>
        <p:nvSpPr>
          <p:cNvPr id="3" name="Content Placeholder 2"/>
          <p:cNvSpPr>
            <a:spLocks noGrp="1"/>
          </p:cNvSpPr>
          <p:nvPr>
            <p:ph idx="1"/>
          </p:nvPr>
        </p:nvSpPr>
        <p:spPr>
          <a:xfrm>
            <a:off x="251519" y="836712"/>
            <a:ext cx="8877731" cy="1131700"/>
          </a:xfrm>
        </p:spPr>
        <p:txBody>
          <a:bodyPr>
            <a:noAutofit/>
          </a:bodyPr>
          <a:lstStyle/>
          <a:p>
            <a:pPr marL="0" indent="0">
              <a:buNone/>
            </a:pPr>
            <a:r>
              <a:rPr lang="en-AU" sz="2400" dirty="0"/>
              <a:t>1) Explore how </a:t>
            </a:r>
            <a:r>
              <a:rPr lang="en-AU" sz="2400" dirty="0">
                <a:hlinkClick r:id="rId3"/>
              </a:rPr>
              <a:t>emotional bias</a:t>
            </a:r>
            <a:r>
              <a:rPr lang="en-AU" sz="2400" dirty="0"/>
              <a:t> will affect research and/or proposals around this issue. To do this </a:t>
            </a:r>
            <a:r>
              <a:rPr lang="en-AU" sz="2400" i="1" dirty="0"/>
              <a:t>choose </a:t>
            </a:r>
            <a:r>
              <a:rPr lang="en-AU" sz="2400" dirty="0"/>
              <a:t>1 website on the </a:t>
            </a:r>
            <a:r>
              <a:rPr lang="en-AU" sz="2400" dirty="0" smtClean="0">
                <a:hlinkClick r:id="rId3"/>
              </a:rPr>
              <a:t>emotions page</a:t>
            </a:r>
            <a:r>
              <a:rPr lang="en-AU" sz="2400" dirty="0"/>
              <a:t> and</a:t>
            </a:r>
            <a:r>
              <a:rPr lang="en-AU" sz="2400" i="1" dirty="0"/>
              <a:t> </a:t>
            </a:r>
            <a:r>
              <a:rPr lang="en-AU" sz="2400" i="1" dirty="0" smtClean="0"/>
              <a:t>highlight</a:t>
            </a:r>
            <a:r>
              <a:rPr lang="en-AU" sz="2400" dirty="0" smtClean="0"/>
              <a:t>  </a:t>
            </a:r>
            <a:r>
              <a:rPr lang="en-AU" sz="2400" dirty="0"/>
              <a:t>use of emotive imagery and </a:t>
            </a:r>
            <a:r>
              <a:rPr lang="en-AU" sz="2400" dirty="0" smtClean="0"/>
              <a:t>language and </a:t>
            </a:r>
            <a:r>
              <a:rPr lang="en-AU" sz="2400" i="1" dirty="0"/>
              <a:t> explain</a:t>
            </a:r>
            <a:r>
              <a:rPr lang="en-AU" sz="2400" dirty="0"/>
              <a:t> how this helps to create their message. </a:t>
            </a:r>
          </a:p>
        </p:txBody>
      </p:sp>
      <p:sp>
        <p:nvSpPr>
          <p:cNvPr id="5" name="Rectangle 4"/>
          <p:cNvSpPr/>
          <p:nvPr/>
        </p:nvSpPr>
        <p:spPr>
          <a:xfrm>
            <a:off x="179512" y="2564904"/>
            <a:ext cx="8820472" cy="830997"/>
          </a:xfrm>
          <a:prstGeom prst="rect">
            <a:avLst/>
          </a:prstGeom>
        </p:spPr>
        <p:txBody>
          <a:bodyPr wrap="square">
            <a:spAutoFit/>
          </a:bodyPr>
          <a:lstStyle/>
          <a:p>
            <a:r>
              <a:rPr lang="en-AU" sz="2400" dirty="0" smtClean="0"/>
              <a:t>2</a:t>
            </a:r>
            <a:r>
              <a:rPr lang="en-AU" sz="2400" i="1" dirty="0" smtClean="0"/>
              <a:t>) Use</a:t>
            </a:r>
            <a:r>
              <a:rPr lang="en-AU" sz="2400" dirty="0" smtClean="0"/>
              <a:t> 1 </a:t>
            </a:r>
            <a:r>
              <a:rPr lang="en-AU" sz="2400" dirty="0" smtClean="0">
                <a:hlinkClick r:id="rId4"/>
              </a:rPr>
              <a:t>mind mapping tools</a:t>
            </a:r>
            <a:r>
              <a:rPr lang="en-AU" sz="2400" dirty="0" smtClean="0"/>
              <a:t> and 1 </a:t>
            </a:r>
            <a:r>
              <a:rPr lang="en-AU" sz="2400" dirty="0" smtClean="0">
                <a:hlinkClick r:id="rId5"/>
              </a:rPr>
              <a:t>graphic </a:t>
            </a:r>
            <a:r>
              <a:rPr lang="en-AU" sz="2400" dirty="0" smtClean="0"/>
              <a:t>organizer tools to explore 2 topics (1 tool type for each topic).</a:t>
            </a:r>
            <a:endParaRPr lang="en-AU" sz="2400" dirty="0"/>
          </a:p>
        </p:txBody>
      </p:sp>
      <p:sp>
        <p:nvSpPr>
          <p:cNvPr id="6" name="Rectangle 5"/>
          <p:cNvSpPr/>
          <p:nvPr/>
        </p:nvSpPr>
        <p:spPr>
          <a:xfrm>
            <a:off x="292467" y="3501008"/>
            <a:ext cx="8847358" cy="1569660"/>
          </a:xfrm>
          <a:prstGeom prst="rect">
            <a:avLst/>
          </a:prstGeom>
        </p:spPr>
        <p:txBody>
          <a:bodyPr wrap="square">
            <a:spAutoFit/>
          </a:bodyPr>
          <a:lstStyle/>
          <a:p>
            <a:r>
              <a:rPr lang="en-AU" sz="2400" dirty="0" smtClean="0"/>
              <a:t>3) </a:t>
            </a:r>
            <a:r>
              <a:rPr lang="en-AU" sz="2400" i="1" dirty="0" smtClean="0"/>
              <a:t>Create a </a:t>
            </a:r>
            <a:r>
              <a:rPr lang="en-AU" sz="2400" i="1" dirty="0" err="1" smtClean="0">
                <a:hlinkClick r:id="rId6"/>
              </a:rPr>
              <a:t>Voki</a:t>
            </a:r>
            <a:r>
              <a:rPr lang="en-AU" sz="2400" dirty="0" smtClean="0"/>
              <a:t> about the topic you have chosen. In 75 words explain what problem you have chosen. The </a:t>
            </a:r>
            <a:r>
              <a:rPr lang="en-AU" sz="2400" dirty="0" err="1" smtClean="0">
                <a:hlinkClick r:id="rId6"/>
              </a:rPr>
              <a:t>Voki</a:t>
            </a:r>
            <a:r>
              <a:rPr lang="en-AU" sz="2400" dirty="0" smtClean="0"/>
              <a:t> should identify the problem and why you have chosen it (this will  form the beginning of your rationale).</a:t>
            </a:r>
            <a:endParaRPr lang="en-AU" sz="2400" dirty="0"/>
          </a:p>
        </p:txBody>
      </p:sp>
      <p:sp>
        <p:nvSpPr>
          <p:cNvPr id="7" name="Rectangle 6"/>
          <p:cNvSpPr/>
          <p:nvPr/>
        </p:nvSpPr>
        <p:spPr>
          <a:xfrm>
            <a:off x="192715" y="5157192"/>
            <a:ext cx="8832669" cy="1200329"/>
          </a:xfrm>
          <a:prstGeom prst="rect">
            <a:avLst/>
          </a:prstGeom>
        </p:spPr>
        <p:txBody>
          <a:bodyPr wrap="square">
            <a:spAutoFit/>
          </a:bodyPr>
          <a:lstStyle/>
          <a:p>
            <a:r>
              <a:rPr lang="en-AU" sz="2400" dirty="0" smtClean="0"/>
              <a:t>4)  Time to support your peers and perform a critique. Present your data to your  group and get critical feedback. </a:t>
            </a:r>
            <a:r>
              <a:rPr lang="en-AU" sz="2400" dirty="0" smtClean="0">
                <a:hlinkClick r:id="rId7"/>
              </a:rPr>
              <a:t>Critique and Support - Questions and Instructions here</a:t>
            </a:r>
            <a:r>
              <a:rPr lang="en-AU" sz="2400" dirty="0" smtClean="0"/>
              <a:t>.</a:t>
            </a:r>
            <a:endParaRPr lang="en-AU" sz="2400" dirty="0"/>
          </a:p>
        </p:txBody>
      </p:sp>
    </p:spTree>
    <p:extLst>
      <p:ext uri="{BB962C8B-B14F-4D97-AF65-F5344CB8AC3E}">
        <p14:creationId xmlns:p14="http://schemas.microsoft.com/office/powerpoint/2010/main" val="354851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86" y="404664"/>
            <a:ext cx="8229600" cy="274042"/>
          </a:xfrm>
        </p:spPr>
        <p:txBody>
          <a:bodyPr>
            <a:noAutofit/>
          </a:bodyPr>
          <a:lstStyle/>
          <a:p>
            <a:r>
              <a:rPr lang="en-AU" sz="4000" dirty="0" smtClean="0"/>
              <a:t>Tasks </a:t>
            </a:r>
            <a:endParaRPr lang="en-AU" sz="4000" dirty="0"/>
          </a:p>
        </p:txBody>
      </p:sp>
      <p:sp>
        <p:nvSpPr>
          <p:cNvPr id="3" name="Content Placeholder 2"/>
          <p:cNvSpPr>
            <a:spLocks noGrp="1"/>
          </p:cNvSpPr>
          <p:nvPr>
            <p:ph idx="1"/>
          </p:nvPr>
        </p:nvSpPr>
        <p:spPr>
          <a:xfrm>
            <a:off x="251519" y="836712"/>
            <a:ext cx="8877731" cy="1131700"/>
          </a:xfrm>
        </p:spPr>
        <p:txBody>
          <a:bodyPr>
            <a:noAutofit/>
          </a:bodyPr>
          <a:lstStyle/>
          <a:p>
            <a:pPr marL="0" indent="0">
              <a:buNone/>
            </a:pPr>
            <a:r>
              <a:rPr lang="en-AU" sz="2400" dirty="0"/>
              <a:t>1) Explore how </a:t>
            </a:r>
            <a:r>
              <a:rPr lang="en-AU" sz="2400" dirty="0">
                <a:hlinkClick r:id="rId3"/>
              </a:rPr>
              <a:t>emotional bias</a:t>
            </a:r>
            <a:r>
              <a:rPr lang="en-AU" sz="2400" dirty="0"/>
              <a:t> will affect research and/or proposals around this issue. To do this </a:t>
            </a:r>
            <a:r>
              <a:rPr lang="en-AU" sz="2400" i="1" dirty="0"/>
              <a:t>choose </a:t>
            </a:r>
            <a:r>
              <a:rPr lang="en-AU" sz="2400" dirty="0"/>
              <a:t>1 website on the </a:t>
            </a:r>
            <a:r>
              <a:rPr lang="en-AU" sz="2400" dirty="0" smtClean="0">
                <a:hlinkClick r:id="rId3"/>
              </a:rPr>
              <a:t>emotions page</a:t>
            </a:r>
            <a:r>
              <a:rPr lang="en-AU" sz="2400" dirty="0"/>
              <a:t> </a:t>
            </a:r>
            <a:r>
              <a:rPr lang="en-AU" sz="2400" dirty="0" smtClean="0"/>
              <a:t>(bag the web) and</a:t>
            </a:r>
            <a:r>
              <a:rPr lang="en-AU" sz="2400" i="1" dirty="0"/>
              <a:t> </a:t>
            </a:r>
            <a:r>
              <a:rPr lang="en-AU" sz="2400" i="1" dirty="0" smtClean="0"/>
              <a:t>highlight</a:t>
            </a:r>
            <a:r>
              <a:rPr lang="en-AU" sz="2400" dirty="0" smtClean="0"/>
              <a:t>  </a:t>
            </a:r>
            <a:r>
              <a:rPr lang="en-AU" sz="2400" dirty="0"/>
              <a:t>use of emotive imagery and </a:t>
            </a:r>
            <a:r>
              <a:rPr lang="en-AU" sz="2400" dirty="0" smtClean="0"/>
              <a:t>language and </a:t>
            </a:r>
            <a:r>
              <a:rPr lang="en-AU" sz="2400" i="1" dirty="0"/>
              <a:t> explain</a:t>
            </a:r>
            <a:r>
              <a:rPr lang="en-AU" sz="2400" dirty="0"/>
              <a:t> how this helps to create their message. </a:t>
            </a:r>
          </a:p>
        </p:txBody>
      </p:sp>
      <p:sp>
        <p:nvSpPr>
          <p:cNvPr id="5" name="Rectangle 4"/>
          <p:cNvSpPr/>
          <p:nvPr/>
        </p:nvSpPr>
        <p:spPr>
          <a:xfrm>
            <a:off x="179512" y="2564904"/>
            <a:ext cx="8820472" cy="830997"/>
          </a:xfrm>
          <a:prstGeom prst="rect">
            <a:avLst/>
          </a:prstGeom>
        </p:spPr>
        <p:txBody>
          <a:bodyPr wrap="square">
            <a:spAutoFit/>
          </a:bodyPr>
          <a:lstStyle/>
          <a:p>
            <a:r>
              <a:rPr lang="en-AU" sz="2400" dirty="0" smtClean="0"/>
              <a:t>2</a:t>
            </a:r>
            <a:r>
              <a:rPr lang="en-AU" sz="2400" i="1" dirty="0" smtClean="0"/>
              <a:t>) Use</a:t>
            </a:r>
            <a:r>
              <a:rPr lang="en-AU" sz="2400" dirty="0" smtClean="0"/>
              <a:t> 1 </a:t>
            </a:r>
            <a:r>
              <a:rPr lang="en-AU" sz="2400" dirty="0" smtClean="0">
                <a:hlinkClick r:id="rId4"/>
              </a:rPr>
              <a:t>mind mapping tools</a:t>
            </a:r>
            <a:r>
              <a:rPr lang="en-AU" sz="2400" dirty="0" smtClean="0"/>
              <a:t> and 1 </a:t>
            </a:r>
            <a:r>
              <a:rPr lang="en-AU" sz="2400" dirty="0" smtClean="0">
                <a:hlinkClick r:id="rId5"/>
              </a:rPr>
              <a:t>graphic </a:t>
            </a:r>
            <a:r>
              <a:rPr lang="en-AU" sz="2400" dirty="0" smtClean="0"/>
              <a:t>organizer tools to explore 2 topics (1 tool type for each topic).</a:t>
            </a:r>
            <a:endParaRPr lang="en-AU" sz="2400" dirty="0"/>
          </a:p>
        </p:txBody>
      </p:sp>
      <p:sp>
        <p:nvSpPr>
          <p:cNvPr id="6" name="Rectangle 5"/>
          <p:cNvSpPr/>
          <p:nvPr/>
        </p:nvSpPr>
        <p:spPr>
          <a:xfrm>
            <a:off x="292467" y="3501008"/>
            <a:ext cx="8847358" cy="1569660"/>
          </a:xfrm>
          <a:prstGeom prst="rect">
            <a:avLst/>
          </a:prstGeom>
        </p:spPr>
        <p:txBody>
          <a:bodyPr wrap="square">
            <a:spAutoFit/>
          </a:bodyPr>
          <a:lstStyle/>
          <a:p>
            <a:r>
              <a:rPr lang="en-AU" sz="2400" dirty="0" smtClean="0"/>
              <a:t>3) </a:t>
            </a:r>
            <a:r>
              <a:rPr lang="en-AU" sz="2400" i="1" dirty="0" smtClean="0"/>
              <a:t>Create a </a:t>
            </a:r>
            <a:r>
              <a:rPr lang="en-AU" sz="2400" i="1" dirty="0" err="1" smtClean="0">
                <a:hlinkClick r:id="rId6"/>
              </a:rPr>
              <a:t>Voki</a:t>
            </a:r>
            <a:r>
              <a:rPr lang="en-AU" sz="2400" dirty="0" smtClean="0"/>
              <a:t> about the topic you have chosen. In 75 words explain what problem you have chosen. The </a:t>
            </a:r>
            <a:r>
              <a:rPr lang="en-AU" sz="2400" dirty="0" err="1" smtClean="0">
                <a:hlinkClick r:id="rId6"/>
              </a:rPr>
              <a:t>Voki</a:t>
            </a:r>
            <a:r>
              <a:rPr lang="en-AU" sz="2400" dirty="0" smtClean="0"/>
              <a:t> should identify the problem and why you have chosen it (this will  form the beginning of your rationale).</a:t>
            </a:r>
            <a:endParaRPr lang="en-AU" sz="2400" dirty="0"/>
          </a:p>
        </p:txBody>
      </p:sp>
      <p:sp>
        <p:nvSpPr>
          <p:cNvPr id="7" name="Rectangle 6"/>
          <p:cNvSpPr/>
          <p:nvPr/>
        </p:nvSpPr>
        <p:spPr>
          <a:xfrm>
            <a:off x="192715" y="5157192"/>
            <a:ext cx="8832669" cy="1200329"/>
          </a:xfrm>
          <a:prstGeom prst="rect">
            <a:avLst/>
          </a:prstGeom>
        </p:spPr>
        <p:txBody>
          <a:bodyPr wrap="square">
            <a:spAutoFit/>
          </a:bodyPr>
          <a:lstStyle/>
          <a:p>
            <a:r>
              <a:rPr lang="en-AU" sz="2400" dirty="0" smtClean="0"/>
              <a:t>4)  Time to support your peers and perform a critique. Present your data to your  group and get critical feedback. </a:t>
            </a:r>
            <a:r>
              <a:rPr lang="en-AU" sz="2400" dirty="0" smtClean="0">
                <a:hlinkClick r:id="rId7"/>
              </a:rPr>
              <a:t>Critique and Support - Questions and Instructions here</a:t>
            </a:r>
            <a:r>
              <a:rPr lang="en-AU" sz="2400" dirty="0" smtClean="0"/>
              <a:t>.</a:t>
            </a:r>
            <a:endParaRPr lang="en-AU" sz="2400" dirty="0"/>
          </a:p>
        </p:txBody>
      </p:sp>
    </p:spTree>
    <p:extLst>
      <p:ext uri="{BB962C8B-B14F-4D97-AF65-F5344CB8AC3E}">
        <p14:creationId xmlns:p14="http://schemas.microsoft.com/office/powerpoint/2010/main" val="175815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06" y="332656"/>
            <a:ext cx="8229600" cy="494490"/>
          </a:xfrm>
        </p:spPr>
        <p:txBody>
          <a:bodyPr>
            <a:noAutofit/>
          </a:bodyPr>
          <a:lstStyle/>
          <a:p>
            <a:r>
              <a:rPr lang="en-AU" sz="4000" dirty="0" smtClean="0"/>
              <a:t>Michael the Monkey</a:t>
            </a:r>
            <a:endParaRPr lang="en-AU" sz="4000" dirty="0"/>
          </a:p>
        </p:txBody>
      </p:sp>
      <p:pic>
        <p:nvPicPr>
          <p:cNvPr id="3074" name="Picture 2" descr="C:\Users\Rachel\Desktop\171Inquiry\MichaelMonkey.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80728"/>
            <a:ext cx="4179586" cy="5610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4980" y="2348880"/>
            <a:ext cx="4572000" cy="923330"/>
          </a:xfrm>
          <a:prstGeom prst="rect">
            <a:avLst/>
          </a:prstGeom>
        </p:spPr>
        <p:txBody>
          <a:bodyPr>
            <a:spAutoFit/>
          </a:bodyPr>
          <a:lstStyle/>
          <a:p>
            <a:pPr>
              <a:defRPr/>
            </a:pPr>
            <a:r>
              <a:rPr lang="en-AU" u="sng" dirty="0">
                <a:hlinkClick r:id="rId3"/>
              </a:rPr>
              <a:t>http://www.voki.com/php/viewmessage/?chsm=a9c9160f75a96b1c65df3cf5b80620ff&amp;mId=1852155</a:t>
            </a:r>
            <a:r>
              <a:rPr lang="en-AU" dirty="0"/>
              <a:t> </a:t>
            </a:r>
          </a:p>
        </p:txBody>
      </p:sp>
    </p:spTree>
    <p:extLst>
      <p:ext uri="{BB962C8B-B14F-4D97-AF65-F5344CB8AC3E}">
        <p14:creationId xmlns:p14="http://schemas.microsoft.com/office/powerpoint/2010/main" val="2967892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2050" name="Picture 2" descr="C:\Users\Rachel\Desktop\171Inquiry\New-Mind-Map_2hk4uyj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28" y="188641"/>
            <a:ext cx="8857709" cy="6277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5157192"/>
            <a:ext cx="1184620" cy="369332"/>
          </a:xfrm>
          <a:prstGeom prst="rect">
            <a:avLst/>
          </a:prstGeom>
          <a:noFill/>
        </p:spPr>
        <p:txBody>
          <a:bodyPr wrap="none" rtlCol="0">
            <a:spAutoFit/>
          </a:bodyPr>
          <a:lstStyle/>
          <a:p>
            <a:r>
              <a:rPr lang="en-AU" dirty="0"/>
              <a:t>bubbl.com</a:t>
            </a:r>
          </a:p>
        </p:txBody>
      </p:sp>
    </p:spTree>
    <p:extLst>
      <p:ext uri="{BB962C8B-B14F-4D97-AF65-F5344CB8AC3E}">
        <p14:creationId xmlns:p14="http://schemas.microsoft.com/office/powerpoint/2010/main" val="410308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307" y="404664"/>
            <a:ext cx="7931224" cy="5904656"/>
          </a:xfrm>
        </p:spPr>
        <p:txBody>
          <a:bodyPr/>
          <a:lstStyle/>
          <a:p>
            <a:r>
              <a:rPr lang="en-AU" dirty="0" smtClean="0"/>
              <a:t>Creating a </a:t>
            </a:r>
            <a:r>
              <a:rPr lang="en-AU" dirty="0" err="1" smtClean="0"/>
              <a:t>Voki</a:t>
            </a:r>
            <a:endParaRPr lang="en-AU" dirty="0" smtClean="0"/>
          </a:p>
          <a:p>
            <a:pPr marL="0" indent="0">
              <a:buNone/>
            </a:pPr>
            <a:endParaRPr lang="en-AU" dirty="0"/>
          </a:p>
        </p:txBody>
      </p:sp>
      <p:pic>
        <p:nvPicPr>
          <p:cNvPr id="1026" name="Picture 2" descr="C:\Users\Rachel\Desktop\171Inquiry\VokiExampl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431" y="1484784"/>
            <a:ext cx="7330977" cy="462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49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19256" cy="5069160"/>
          </a:xfrm>
        </p:spPr>
        <p:txBody>
          <a:bodyPr/>
          <a:lstStyle/>
          <a:p>
            <a:r>
              <a:rPr lang="en-AU" dirty="0" smtClean="0"/>
              <a:t>Creating a Mind Map</a:t>
            </a:r>
          </a:p>
          <a:p>
            <a:pPr marL="0" indent="0">
              <a:buNone/>
            </a:pPr>
            <a:r>
              <a:rPr lang="en-AU" sz="2400" dirty="0" smtClean="0"/>
              <a:t>There are a number of tools available to mind map or concept map. </a:t>
            </a:r>
          </a:p>
          <a:p>
            <a:pPr marL="0" indent="0">
              <a:buNone/>
            </a:pPr>
            <a:endParaRPr lang="en-AU" sz="2400" dirty="0"/>
          </a:p>
          <a:p>
            <a:pPr marL="0" indent="0">
              <a:buNone/>
            </a:pPr>
            <a:r>
              <a:rPr lang="en-AU" sz="2400" dirty="0" smtClean="0"/>
              <a:t>It is important to open at least 2 and have a play </a:t>
            </a:r>
            <a:r>
              <a:rPr lang="en-AU" sz="2400" dirty="0" smtClean="0">
                <a:sym typeface="Wingdings" pitchFamily="2" charset="2"/>
              </a:rPr>
              <a:t> </a:t>
            </a:r>
            <a:endParaRPr lang="en-AU" sz="2400" dirty="0"/>
          </a:p>
        </p:txBody>
      </p:sp>
      <p:sp>
        <p:nvSpPr>
          <p:cNvPr id="4" name="Rectangle 3"/>
          <p:cNvSpPr/>
          <p:nvPr/>
        </p:nvSpPr>
        <p:spPr>
          <a:xfrm>
            <a:off x="2286000" y="1997839"/>
            <a:ext cx="4572000" cy="646331"/>
          </a:xfrm>
          <a:prstGeom prst="rect">
            <a:avLst/>
          </a:prstGeom>
        </p:spPr>
        <p:txBody>
          <a:bodyPr>
            <a:spAutoFit/>
          </a:bodyPr>
          <a:lstStyle/>
          <a:p>
            <a:pPr fontAlgn="t"/>
            <a:r>
              <a:rPr lang="en-AU" dirty="0">
                <a:solidFill>
                  <a:srgbClr val="868686"/>
                </a:solidFill>
              </a:rPr>
              <a:t/>
            </a:r>
            <a:br>
              <a:rPr lang="en-AU" dirty="0">
                <a:solidFill>
                  <a:srgbClr val="868686"/>
                </a:solidFill>
              </a:rPr>
            </a:br>
            <a:endParaRPr lang="en-AU" dirty="0">
              <a:solidFill>
                <a:srgbClr val="868686"/>
              </a:solidFill>
            </a:endParaRPr>
          </a:p>
        </p:txBody>
      </p:sp>
    </p:spTree>
    <p:extLst>
      <p:ext uri="{BB962C8B-B14F-4D97-AF65-F5344CB8AC3E}">
        <p14:creationId xmlns:p14="http://schemas.microsoft.com/office/powerpoint/2010/main" val="384434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73216"/>
            <a:ext cx="8820472" cy="1143000"/>
          </a:xfrm>
        </p:spPr>
        <p:txBody>
          <a:bodyPr/>
          <a:lstStyle/>
          <a:p>
            <a:r>
              <a:rPr lang="en-AU" sz="4800" dirty="0" smtClean="0"/>
              <a:t>Mind Mapping Tools Evaluation </a:t>
            </a:r>
            <a:endParaRPr lang="en-AU"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0446940"/>
              </p:ext>
            </p:extLst>
          </p:nvPr>
        </p:nvGraphicFramePr>
        <p:xfrm>
          <a:off x="467544" y="188640"/>
          <a:ext cx="8568954" cy="5087037"/>
        </p:xfrm>
        <a:graphic>
          <a:graphicData uri="http://schemas.openxmlformats.org/drawingml/2006/table">
            <a:tbl>
              <a:tblPr firstRow="1" bandRow="1">
                <a:tableStyleId>{5C22544A-7EE6-4342-B048-85BDC9FD1C3A}</a:tableStyleId>
              </a:tblPr>
              <a:tblGrid>
                <a:gridCol w="1428159"/>
                <a:gridCol w="1020113"/>
                <a:gridCol w="1836205"/>
                <a:gridCol w="1428159"/>
                <a:gridCol w="1428159"/>
                <a:gridCol w="1428159"/>
              </a:tblGrid>
              <a:tr h="504056">
                <a:tc>
                  <a:txBody>
                    <a:bodyPr/>
                    <a:lstStyle/>
                    <a:p>
                      <a:pPr algn="ctr"/>
                      <a:r>
                        <a:rPr lang="en-AU" dirty="0" smtClean="0"/>
                        <a:t>Website </a:t>
                      </a:r>
                      <a:endParaRPr lang="en-AU" dirty="0"/>
                    </a:p>
                  </a:txBody>
                  <a:tcPr/>
                </a:tc>
                <a:tc>
                  <a:txBody>
                    <a:bodyPr/>
                    <a:lstStyle/>
                    <a:p>
                      <a:pPr algn="ctr"/>
                      <a:r>
                        <a:rPr lang="en-AU" sz="1400" dirty="0" smtClean="0"/>
                        <a:t>Join</a:t>
                      </a:r>
                      <a:r>
                        <a:rPr lang="en-AU" sz="1400" baseline="0" dirty="0" smtClean="0"/>
                        <a:t> &amp; password</a:t>
                      </a:r>
                      <a:endParaRPr lang="en-AU" sz="1400" dirty="0"/>
                    </a:p>
                  </a:txBody>
                  <a:tcPr/>
                </a:tc>
                <a:tc>
                  <a:txBody>
                    <a:bodyPr/>
                    <a:lstStyle/>
                    <a:p>
                      <a:pPr algn="ctr"/>
                      <a:r>
                        <a:rPr lang="en-AU" dirty="0" smtClean="0"/>
                        <a:t>Ease of use </a:t>
                      </a:r>
                      <a:endParaRPr lang="en-AU" dirty="0"/>
                    </a:p>
                  </a:txBody>
                  <a:tcPr/>
                </a:tc>
                <a:tc>
                  <a:txBody>
                    <a:bodyPr/>
                    <a:lstStyle/>
                    <a:p>
                      <a:pPr algn="ctr"/>
                      <a:r>
                        <a:rPr lang="en-AU" sz="1400" dirty="0" smtClean="0"/>
                        <a:t>Can</a:t>
                      </a:r>
                      <a:r>
                        <a:rPr lang="en-AU" sz="1400" baseline="0" dirty="0" smtClean="0"/>
                        <a:t> you import data? Format</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Can</a:t>
                      </a:r>
                      <a:r>
                        <a:rPr lang="en-AU" sz="1400" baseline="0" dirty="0" smtClean="0"/>
                        <a:t> you export data? Format</a:t>
                      </a:r>
                      <a:endParaRPr lang="en-AU" sz="1400" dirty="0" smtClean="0"/>
                    </a:p>
                  </a:txBody>
                  <a:tcPr/>
                </a:tc>
                <a:tc>
                  <a:txBody>
                    <a:bodyPr/>
                    <a:lstStyle/>
                    <a:p>
                      <a:pPr algn="ctr"/>
                      <a:r>
                        <a:rPr lang="en-AU" dirty="0" smtClean="0"/>
                        <a:t>Other</a:t>
                      </a:r>
                      <a:endParaRPr lang="en-AU" dirty="0"/>
                    </a:p>
                  </a:txBody>
                  <a:tcPr/>
                </a:tc>
              </a:tr>
              <a:tr h="903733">
                <a:tc>
                  <a:txBody>
                    <a:bodyPr/>
                    <a:lstStyle/>
                    <a:p>
                      <a:r>
                        <a:rPr lang="en-AU" dirty="0" smtClean="0"/>
                        <a:t>Bubbl.us </a:t>
                      </a:r>
                    </a:p>
                    <a:p>
                      <a:endParaRPr lang="en-AU" dirty="0"/>
                    </a:p>
                  </a:txBody>
                  <a:tcPr/>
                </a:tc>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a:p>
                  </a:txBody>
                  <a:tcPr/>
                </a:tc>
                <a:tc>
                  <a:txBody>
                    <a:bodyPr/>
                    <a:lstStyle/>
                    <a:p>
                      <a:endParaRPr lang="en-AU"/>
                    </a:p>
                  </a:txBody>
                  <a:tcPr/>
                </a:tc>
              </a:tr>
              <a:tr h="523592">
                <a:tc>
                  <a:txBody>
                    <a:bodyPr/>
                    <a:lstStyle/>
                    <a:p>
                      <a:endParaRPr lang="en-AU" dirty="0"/>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523592">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dirty="0"/>
                    </a:p>
                  </a:txBody>
                  <a:tcPr/>
                </a:tc>
              </a:tr>
            </a:tbl>
          </a:graphicData>
        </a:graphic>
      </p:graphicFrame>
    </p:spTree>
    <p:extLst>
      <p:ext uri="{BB962C8B-B14F-4D97-AF65-F5344CB8AC3E}">
        <p14:creationId xmlns:p14="http://schemas.microsoft.com/office/powerpoint/2010/main" val="4149793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147248" cy="5976664"/>
          </a:xfrm>
        </p:spPr>
        <p:txBody>
          <a:bodyPr/>
          <a:lstStyle/>
          <a:p>
            <a:r>
              <a:rPr lang="en-AU" dirty="0" smtClean="0"/>
              <a:t>Critique </a:t>
            </a:r>
          </a:p>
          <a:p>
            <a:pPr marL="0" indent="0">
              <a:buNone/>
            </a:pPr>
            <a:endParaRPr lang="en-AU" dirty="0"/>
          </a:p>
          <a:p>
            <a:pPr marL="0" indent="0">
              <a:buNone/>
            </a:pPr>
            <a:endParaRPr lang="en-AU" dirty="0"/>
          </a:p>
        </p:txBody>
      </p:sp>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260" t="22333" r="8669" b="18014"/>
          <a:stretch/>
        </p:blipFill>
        <p:spPr>
          <a:xfrm>
            <a:off x="3995937" y="-24525"/>
            <a:ext cx="5148064" cy="29129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16672446"/>
              </p:ext>
            </p:extLst>
          </p:nvPr>
        </p:nvGraphicFramePr>
        <p:xfrm>
          <a:off x="414381" y="3068960"/>
          <a:ext cx="8604448" cy="625724"/>
        </p:xfrm>
        <a:graphic>
          <a:graphicData uri="http://schemas.openxmlformats.org/drawingml/2006/table">
            <a:tbl>
              <a:tblPr/>
              <a:tblGrid>
                <a:gridCol w="8136904"/>
                <a:gridCol w="467544"/>
              </a:tblGrid>
              <a:tr h="576064">
                <a:tc>
                  <a:txBody>
                    <a:bodyPr/>
                    <a:lstStyle/>
                    <a:p>
                      <a:pPr algn="l" fontAlgn="t"/>
                      <a:r>
                        <a:rPr lang="en-AU" sz="1800" b="1" dirty="0">
                          <a:solidFill>
                            <a:srgbClr val="868686"/>
                          </a:solidFill>
                          <a:effectLst/>
                        </a:rPr>
                        <a:t>Step 1. </a:t>
                      </a:r>
                      <a:r>
                        <a:rPr lang="en-AU" sz="1800" dirty="0">
                          <a:solidFill>
                            <a:srgbClr val="868686"/>
                          </a:solidFill>
                          <a:effectLst/>
                        </a:rPr>
                        <a:t>Set up the chairs as shown.  The project creators sit in the red chairs and explain their project (no one else speaks). (</a:t>
                      </a:r>
                      <a:r>
                        <a:rPr lang="en-AU" sz="1800" b="1" dirty="0">
                          <a:solidFill>
                            <a:srgbClr val="868686"/>
                          </a:solidFill>
                          <a:effectLst/>
                        </a:rPr>
                        <a:t>5 mins</a:t>
                      </a:r>
                      <a:r>
                        <a:rPr lang="en-AU" sz="1800" b="1" dirty="0" smtClean="0">
                          <a:solidFill>
                            <a:srgbClr val="868686"/>
                          </a:solidFill>
                          <a:effectLst/>
                        </a:rPr>
                        <a:t>)</a:t>
                      </a:r>
                      <a:endParaRPr lang="en-AU" sz="1800" dirty="0">
                        <a:solidFill>
                          <a:srgbClr val="868686"/>
                        </a:solidFill>
                        <a:effectLst/>
                      </a:endParaRPr>
                    </a:p>
                  </a:txBody>
                  <a:tcPr marL="120445" marR="120445" marT="38542" marB="38542">
                    <a:lnL>
                      <a:noFill/>
                    </a:lnL>
                    <a:lnR>
                      <a:noFill/>
                    </a:lnR>
                    <a:lnT>
                      <a:noFill/>
                    </a:lnT>
                    <a:lnB>
                      <a:noFill/>
                    </a:lnB>
                  </a:tcPr>
                </a:tc>
                <a:tc>
                  <a:txBody>
                    <a:bodyPr/>
                    <a:lstStyle/>
                    <a:p>
                      <a:pPr algn="l" fontAlgn="t"/>
                      <a:endParaRPr lang="en-AU" sz="1500" dirty="0">
                        <a:solidFill>
                          <a:srgbClr val="868686"/>
                        </a:solidFill>
                        <a:effectLst/>
                      </a:endParaRPr>
                    </a:p>
                  </a:txBody>
                  <a:tcPr marL="120445" marR="120445" marT="38542" marB="38542">
                    <a:lnL>
                      <a:noFill/>
                    </a:lnL>
                    <a:lnR>
                      <a:noFill/>
                    </a:lnR>
                    <a:lnT>
                      <a:noFill/>
                    </a:lnT>
                    <a:lnB>
                      <a:noFill/>
                    </a:lnB>
                  </a:tcPr>
                </a:tc>
              </a:tr>
            </a:tbl>
          </a:graphicData>
        </a:graphic>
      </p:graphicFrame>
      <p:sp>
        <p:nvSpPr>
          <p:cNvPr id="7" name="Rectangle 6"/>
          <p:cNvSpPr/>
          <p:nvPr/>
        </p:nvSpPr>
        <p:spPr>
          <a:xfrm>
            <a:off x="546887" y="4077072"/>
            <a:ext cx="7704856" cy="646331"/>
          </a:xfrm>
          <a:prstGeom prst="rect">
            <a:avLst/>
          </a:prstGeom>
        </p:spPr>
        <p:txBody>
          <a:bodyPr wrap="square">
            <a:spAutoFit/>
          </a:bodyPr>
          <a:lstStyle/>
          <a:p>
            <a:r>
              <a:rPr lang="en-AU" b="1" dirty="0">
                <a:solidFill>
                  <a:srgbClr val="868686"/>
                </a:solidFill>
              </a:rPr>
              <a:t>Step 2. </a:t>
            </a:r>
            <a:r>
              <a:rPr lang="en-AU" dirty="0">
                <a:solidFill>
                  <a:srgbClr val="868686"/>
                </a:solidFill>
              </a:rPr>
              <a:t>The Peers ask clarifying Q's requiring brief factual answers e.g</a:t>
            </a:r>
            <a:r>
              <a:rPr lang="en-AU" dirty="0" smtClean="0">
                <a:solidFill>
                  <a:srgbClr val="868686"/>
                </a:solidFill>
              </a:rPr>
              <a:t>. how </a:t>
            </a:r>
            <a:r>
              <a:rPr lang="en-AU" dirty="0">
                <a:solidFill>
                  <a:srgbClr val="868686"/>
                </a:solidFill>
              </a:rPr>
              <a:t>many did you find?) (</a:t>
            </a:r>
            <a:r>
              <a:rPr lang="en-AU" b="1" dirty="0">
                <a:solidFill>
                  <a:srgbClr val="868686"/>
                </a:solidFill>
              </a:rPr>
              <a:t>5 mins</a:t>
            </a:r>
            <a:r>
              <a:rPr lang="en-AU" b="1" dirty="0" smtClean="0">
                <a:solidFill>
                  <a:srgbClr val="868686"/>
                </a:solidFill>
              </a:rPr>
              <a:t>)</a:t>
            </a:r>
            <a:endParaRPr lang="en-AU" dirty="0"/>
          </a:p>
        </p:txBody>
      </p:sp>
      <p:sp>
        <p:nvSpPr>
          <p:cNvPr id="8" name="Rectangle 7"/>
          <p:cNvSpPr/>
          <p:nvPr/>
        </p:nvSpPr>
        <p:spPr>
          <a:xfrm>
            <a:off x="395536" y="5085184"/>
            <a:ext cx="8280920" cy="1200329"/>
          </a:xfrm>
          <a:prstGeom prst="rect">
            <a:avLst/>
          </a:prstGeom>
        </p:spPr>
        <p:txBody>
          <a:bodyPr wrap="square">
            <a:spAutoFit/>
          </a:bodyPr>
          <a:lstStyle/>
          <a:p>
            <a:pPr fontAlgn="t"/>
            <a:r>
              <a:rPr lang="en-AU" b="1" dirty="0">
                <a:solidFill>
                  <a:srgbClr val="868686"/>
                </a:solidFill>
              </a:rPr>
              <a:t>Step 3</a:t>
            </a:r>
            <a:r>
              <a:rPr lang="en-AU" dirty="0">
                <a:solidFill>
                  <a:srgbClr val="868686"/>
                </a:solidFill>
              </a:rPr>
              <a:t> The Peers ask probing Q's (longer more detailed answers e.g. How did you decide on? why have you chosen? Please can  you explain ......)  </a:t>
            </a:r>
            <a:br>
              <a:rPr lang="en-AU" dirty="0">
                <a:solidFill>
                  <a:srgbClr val="868686"/>
                </a:solidFill>
              </a:rPr>
            </a:br>
            <a:r>
              <a:rPr lang="en-AU" dirty="0">
                <a:solidFill>
                  <a:srgbClr val="868686"/>
                </a:solidFill>
              </a:rPr>
              <a:t>Leader Peer asks the Project presenters  about any burning concerns they have. (</a:t>
            </a:r>
            <a:r>
              <a:rPr lang="en-AU" b="1" dirty="0">
                <a:solidFill>
                  <a:srgbClr val="868686"/>
                </a:solidFill>
              </a:rPr>
              <a:t>5-7 mins).</a:t>
            </a:r>
            <a:endParaRPr lang="en-AU" dirty="0">
              <a:solidFill>
                <a:srgbClr val="868686"/>
              </a:solidFill>
            </a:endParaRPr>
          </a:p>
        </p:txBody>
      </p:sp>
    </p:spTree>
    <p:extLst>
      <p:ext uri="{BB962C8B-B14F-4D97-AF65-F5344CB8AC3E}">
        <p14:creationId xmlns:p14="http://schemas.microsoft.com/office/powerpoint/2010/main" val="420529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816" y="3645024"/>
            <a:ext cx="8568952" cy="646331"/>
          </a:xfrm>
          <a:prstGeom prst="rect">
            <a:avLst/>
          </a:prstGeom>
        </p:spPr>
        <p:txBody>
          <a:bodyPr wrap="square">
            <a:spAutoFit/>
          </a:bodyPr>
          <a:lstStyle/>
          <a:p>
            <a:r>
              <a:rPr lang="en-AU" b="1" dirty="0">
                <a:solidFill>
                  <a:srgbClr val="868686"/>
                </a:solidFill>
              </a:rPr>
              <a:t>Step 4</a:t>
            </a:r>
            <a:r>
              <a:rPr lang="en-AU" dirty="0">
                <a:solidFill>
                  <a:srgbClr val="868686"/>
                </a:solidFill>
              </a:rPr>
              <a:t>  Project presenters move back and don't speak but listen. Peers discuss the project, how they understand it and what they might suggest (kindly).</a:t>
            </a:r>
            <a:r>
              <a:rPr lang="en-AU" b="1" dirty="0">
                <a:solidFill>
                  <a:srgbClr val="868686"/>
                </a:solidFill>
              </a:rPr>
              <a:t> (5 mins)</a:t>
            </a:r>
            <a:endParaRPr lang="en-AU" dirty="0"/>
          </a:p>
        </p:txBody>
      </p:sp>
      <p:sp>
        <p:nvSpPr>
          <p:cNvPr id="5" name="Rectangle 4"/>
          <p:cNvSpPr/>
          <p:nvPr/>
        </p:nvSpPr>
        <p:spPr>
          <a:xfrm>
            <a:off x="479205" y="4536996"/>
            <a:ext cx="8496944" cy="646331"/>
          </a:xfrm>
          <a:prstGeom prst="rect">
            <a:avLst/>
          </a:prstGeom>
        </p:spPr>
        <p:txBody>
          <a:bodyPr wrap="square">
            <a:spAutoFit/>
          </a:bodyPr>
          <a:lstStyle/>
          <a:p>
            <a:r>
              <a:rPr lang="en-AU" b="1" dirty="0">
                <a:solidFill>
                  <a:srgbClr val="868686"/>
                </a:solidFill>
              </a:rPr>
              <a:t>Step 5</a:t>
            </a:r>
            <a:r>
              <a:rPr lang="en-AU" dirty="0">
                <a:solidFill>
                  <a:srgbClr val="868686"/>
                </a:solidFill>
              </a:rPr>
              <a:t>. Project presenters say what they have learnt from the experience and what changes they may consider making. Peers are quiet. </a:t>
            </a:r>
            <a:endParaRPr lang="en-AU" dirty="0"/>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93" y="404664"/>
            <a:ext cx="452976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314</TotalTime>
  <Words>431</Words>
  <Application>Microsoft Office PowerPoint</Application>
  <PresentationFormat>On-screen Show (4:3)</PresentationFormat>
  <Paragraphs>67</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Thermal</vt:lpstr>
      <vt:lpstr>Week 3 </vt:lpstr>
      <vt:lpstr>Tasks </vt:lpstr>
      <vt:lpstr>Michael the Monkey</vt:lpstr>
      <vt:lpstr>PowerPoint Presentation</vt:lpstr>
      <vt:lpstr>PowerPoint Presentation</vt:lpstr>
      <vt:lpstr>PowerPoint Presentation</vt:lpstr>
      <vt:lpstr>Mind Mapping Tools Evaluation </vt:lpstr>
      <vt:lpstr>PowerPoint Presentation</vt:lpstr>
      <vt:lpstr>PowerPoint Presentation</vt:lpstr>
      <vt:lpstr>PowerPoint Presentation</vt:lpstr>
      <vt:lpstr>PowerPoint Presentation</vt:lpstr>
      <vt:lpstr>Tasks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Rachel</dc:creator>
  <cp:lastModifiedBy>Rachel Sheffield</cp:lastModifiedBy>
  <cp:revision>28</cp:revision>
  <dcterms:created xsi:type="dcterms:W3CDTF">2013-08-11T13:10:40Z</dcterms:created>
  <dcterms:modified xsi:type="dcterms:W3CDTF">2014-04-28T12:08:53Z</dcterms:modified>
</cp:coreProperties>
</file>